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301" r:id="rId3"/>
    <p:sldId id="292" r:id="rId4"/>
    <p:sldId id="296" r:id="rId5"/>
    <p:sldId id="286" r:id="rId6"/>
    <p:sldId id="275" r:id="rId7"/>
    <p:sldId id="284" r:id="rId8"/>
    <p:sldId id="271" r:id="rId9"/>
    <p:sldId id="298" r:id="rId10"/>
    <p:sldId id="299" r:id="rId11"/>
    <p:sldId id="293" r:id="rId12"/>
    <p:sldId id="294" r:id="rId13"/>
    <p:sldId id="300" r:id="rId14"/>
    <p:sldId id="262" r:id="rId15"/>
    <p:sldId id="281" r:id="rId16"/>
    <p:sldId id="266" r:id="rId17"/>
    <p:sldId id="288" r:id="rId18"/>
    <p:sldId id="270" r:id="rId19"/>
    <p:sldId id="268" r:id="rId20"/>
    <p:sldId id="280" r:id="rId21"/>
    <p:sldId id="295" r:id="rId22"/>
    <p:sldId id="297" r:id="rId23"/>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va Hartshorn-Sanders" initials="EH"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8708" autoAdjust="0"/>
  </p:normalViewPr>
  <p:slideViewPr>
    <p:cSldViewPr>
      <p:cViewPr>
        <p:scale>
          <a:sx n="76" d="100"/>
          <a:sy n="76" d="100"/>
        </p:scale>
        <p:origin x="-1122"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802"/>
    </p:cViewPr>
  </p:sorterViewPr>
  <p:notesViewPr>
    <p:cSldViewPr>
      <p:cViewPr varScale="1">
        <p:scale>
          <a:sx n="44" d="100"/>
          <a:sy n="44" d="100"/>
        </p:scale>
        <p:origin x="-2300" y="-8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25200734-501F-4F5A-B974-E5F3405D7E6E}" type="datetimeFigureOut">
              <a:rPr lang="en-NZ" smtClean="0"/>
              <a:t>12/11/2014</a:t>
            </a:fld>
            <a:endParaRPr lang="en-NZ"/>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78227E3F-E524-4D36-8F8C-F98B303358C0}" type="slidenum">
              <a:rPr lang="en-NZ" smtClean="0"/>
              <a:t>‹#›</a:t>
            </a:fld>
            <a:endParaRPr lang="en-NZ"/>
          </a:p>
        </p:txBody>
      </p:sp>
    </p:spTree>
    <p:extLst>
      <p:ext uri="{BB962C8B-B14F-4D97-AF65-F5344CB8AC3E}">
        <p14:creationId xmlns:p14="http://schemas.microsoft.com/office/powerpoint/2010/main" val="568664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6609C665-69C0-47B3-AF62-67C5049C6E75}" type="datetimeFigureOut">
              <a:rPr lang="en-NZ" smtClean="0"/>
              <a:t>12/11/2014</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A397EEF5-17B8-4745-B26D-71B2C2D7D11F}" type="slidenum">
              <a:rPr lang="en-NZ" smtClean="0"/>
              <a:t>‹#›</a:t>
            </a:fld>
            <a:endParaRPr lang="en-NZ"/>
          </a:p>
        </p:txBody>
      </p:sp>
    </p:spTree>
    <p:extLst>
      <p:ext uri="{BB962C8B-B14F-4D97-AF65-F5344CB8AC3E}">
        <p14:creationId xmlns:p14="http://schemas.microsoft.com/office/powerpoint/2010/main" val="2858910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Update for members following formal agreement</a:t>
            </a:r>
            <a:r>
              <a:rPr lang="en-NZ" baseline="0" dirty="0" smtClean="0"/>
              <a:t> on components of a possible settlement for a variation to the STCA.</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a:t>
            </a:fld>
            <a:endParaRPr lang="en-NZ" dirty="0"/>
          </a:p>
        </p:txBody>
      </p:sp>
    </p:spTree>
    <p:extLst>
      <p:ext uri="{BB962C8B-B14F-4D97-AF65-F5344CB8AC3E}">
        <p14:creationId xmlns:p14="http://schemas.microsoft.com/office/powerpoint/2010/main" val="2646151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Can hold fixed term units,</a:t>
            </a:r>
            <a:r>
              <a:rPr lang="en-NZ" baseline="0" dirty="0" smtClean="0"/>
              <a:t> </a:t>
            </a:r>
            <a:r>
              <a:rPr lang="en-NZ" baseline="0" dirty="0" err="1" smtClean="0"/>
              <a:t>mmas</a:t>
            </a:r>
            <a:r>
              <a:rPr lang="en-NZ" baseline="0" dirty="0" smtClean="0"/>
              <a:t>, </a:t>
            </a:r>
            <a:r>
              <a:rPr lang="en-NZ" baseline="0" dirty="0" err="1" smtClean="0"/>
              <a:t>smas</a:t>
            </a:r>
            <a:r>
              <a:rPr lang="en-NZ" baseline="0" dirty="0" smtClean="0"/>
              <a:t> or other payments at the same time. Time might be used for 10 hours timetabled per week, each week or to release the teacher in block of time throughout the year. Does not have to be away two days a week. Could be timetabled like a senior manager who has two classes.</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11</a:t>
            </a:fld>
            <a:endParaRPr lang="en-NZ"/>
          </a:p>
        </p:txBody>
      </p:sp>
    </p:spTree>
    <p:extLst>
      <p:ext uri="{BB962C8B-B14F-4D97-AF65-F5344CB8AC3E}">
        <p14:creationId xmlns:p14="http://schemas.microsoft.com/office/powerpoint/2010/main" val="3055364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Can hold fixed term units,</a:t>
            </a:r>
            <a:r>
              <a:rPr lang="en-NZ" baseline="0" dirty="0" smtClean="0"/>
              <a:t> </a:t>
            </a:r>
            <a:r>
              <a:rPr lang="en-NZ" baseline="0" dirty="0" err="1" smtClean="0"/>
              <a:t>mmas</a:t>
            </a:r>
            <a:r>
              <a:rPr lang="en-NZ" baseline="0" dirty="0" smtClean="0"/>
              <a:t>, </a:t>
            </a:r>
            <a:r>
              <a:rPr lang="en-NZ" baseline="0" dirty="0" err="1" smtClean="0"/>
              <a:t>smas</a:t>
            </a:r>
            <a:r>
              <a:rPr lang="en-NZ" baseline="0" dirty="0" smtClean="0"/>
              <a:t> or other payments at the same time. Time might be used for 2 hours timetabled per week, each week or to release the teacher in block of time throughout the year or as needed. Could be timetabled perhaps like an </a:t>
            </a:r>
            <a:r>
              <a:rPr lang="en-NZ" baseline="0" dirty="0" err="1" smtClean="0"/>
              <a:t>HoD</a:t>
            </a:r>
            <a:r>
              <a:rPr lang="en-NZ" baseline="0" dirty="0" smtClean="0"/>
              <a:t> with two permanent units.</a:t>
            </a:r>
          </a:p>
        </p:txBody>
      </p:sp>
      <p:sp>
        <p:nvSpPr>
          <p:cNvPr id="4" name="Slide Number Placeholder 3"/>
          <p:cNvSpPr>
            <a:spLocks noGrp="1"/>
          </p:cNvSpPr>
          <p:nvPr>
            <p:ph type="sldNum" sz="quarter" idx="10"/>
          </p:nvPr>
        </p:nvSpPr>
        <p:spPr/>
        <p:txBody>
          <a:bodyPr/>
          <a:lstStyle/>
          <a:p>
            <a:fld id="{A397EEF5-17B8-4745-B26D-71B2C2D7D11F}" type="slidenum">
              <a:rPr lang="en-NZ" smtClean="0"/>
              <a:t>12</a:t>
            </a:fld>
            <a:endParaRPr lang="en-NZ"/>
          </a:p>
        </p:txBody>
      </p:sp>
    </p:spTree>
    <p:extLst>
      <p:ext uri="{BB962C8B-B14F-4D97-AF65-F5344CB8AC3E}">
        <p14:creationId xmlns:p14="http://schemas.microsoft.com/office/powerpoint/2010/main" val="3074438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NB. Schools with only 1 or 2 of these roles can make them permanent, or fixed term, or one of each (if 2)</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13</a:t>
            </a:fld>
            <a:endParaRPr lang="en-NZ"/>
          </a:p>
        </p:txBody>
      </p:sp>
    </p:spTree>
    <p:extLst>
      <p:ext uri="{BB962C8B-B14F-4D97-AF65-F5344CB8AC3E}">
        <p14:creationId xmlns:p14="http://schemas.microsoft.com/office/powerpoint/2010/main" val="3074438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is absolutely not the Super-Principal or ‘boss of bosses’ role that was envisaged</a:t>
            </a:r>
            <a:r>
              <a:rPr lang="en-NZ" baseline="0" dirty="0" smtClean="0"/>
              <a:t> back in January – it is a highly collaborative role that will require the people in it to work collegially and effectively with others in a high trust way. For many schools which are already working in collaborative communities this will reflect their existing operation. It will however, provide ongoing resourcing to support it.</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14</a:t>
            </a:fld>
            <a:endParaRPr lang="en-NZ"/>
          </a:p>
        </p:txBody>
      </p:sp>
    </p:spTree>
    <p:extLst>
      <p:ext uri="{BB962C8B-B14F-4D97-AF65-F5344CB8AC3E}">
        <p14:creationId xmlns:p14="http://schemas.microsoft.com/office/powerpoint/2010/main" val="233096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Communities</a:t>
            </a:r>
            <a:r>
              <a:rPr lang="en-NZ" baseline="0" dirty="0" smtClean="0"/>
              <a:t> and schools will come up with their own names for these roles, but this is how they will be referred to in the STCA and by the </a:t>
            </a:r>
            <a:r>
              <a:rPr lang="en-NZ" baseline="0" dirty="0" err="1" smtClean="0"/>
              <a:t>MoE</a:t>
            </a:r>
            <a:r>
              <a:rPr lang="en-NZ" baseline="0" dirty="0" smtClean="0"/>
              <a:t>.</a:t>
            </a:r>
          </a:p>
          <a:p>
            <a:r>
              <a:rPr lang="en-NZ" baseline="0" dirty="0" smtClean="0"/>
              <a:t>Principals won’t be out of school 2 days a week. Will transfer some duties to others and use the freed time to do work on CoS activities in and out of their own school as it suits. They will be in their own school most of the time, but spending time each week on the new duties.</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15</a:t>
            </a:fld>
            <a:endParaRPr lang="en-NZ"/>
          </a:p>
        </p:txBody>
      </p:sp>
    </p:spTree>
    <p:extLst>
      <p:ext uri="{BB962C8B-B14F-4D97-AF65-F5344CB8AC3E}">
        <p14:creationId xmlns:p14="http://schemas.microsoft.com/office/powerpoint/2010/main" val="3594112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would</a:t>
            </a:r>
            <a:r>
              <a:rPr lang="en-NZ" baseline="0" dirty="0" smtClean="0"/>
              <a:t> be referenced in the STCA if the variation is accepted to acknowledge schools would receive an allocation each year to be used for release time for CoS purposes. It would provide a protection if a future government wanted to remove the time from schools.</a:t>
            </a:r>
          </a:p>
          <a:p>
            <a:endParaRPr lang="en-NZ" baseline="0" dirty="0" smtClean="0"/>
          </a:p>
          <a:p>
            <a:r>
              <a:rPr lang="en-NZ" dirty="0" smtClean="0"/>
              <a:t>The use of the time is flexible, provided it meets the purpose for which it is provided. The actual amount is less than the 5 hours per teacher per annum. </a:t>
            </a:r>
          </a:p>
          <a:p>
            <a:endParaRPr lang="en-N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Teachers who are working with</a:t>
            </a:r>
            <a:r>
              <a:rPr lang="en-NZ" baseline="0" dirty="0" smtClean="0"/>
              <a:t> </a:t>
            </a:r>
            <a:r>
              <a:rPr lang="en-NZ" sz="1200" dirty="0" smtClean="0"/>
              <a:t>CoS AC teacher or CoS WS teachers, SCT or </a:t>
            </a:r>
            <a:r>
              <a:rPr lang="en-NZ" sz="1200" dirty="0" err="1" smtClean="0"/>
              <a:t>HoD</a:t>
            </a:r>
            <a:r>
              <a:rPr lang="en-NZ" sz="1200" baseline="0" dirty="0" smtClean="0"/>
              <a:t> within the achievement plan would use this tie, not their own non-contact time, to do so.</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dirty="0" smtClean="0"/>
          </a:p>
          <a:p>
            <a:endParaRPr lang="en-NZ" dirty="0" smtClean="0"/>
          </a:p>
          <a:p>
            <a:endParaRPr lang="en-NZ" dirty="0" smtClean="0"/>
          </a:p>
        </p:txBody>
      </p:sp>
      <p:sp>
        <p:nvSpPr>
          <p:cNvPr id="4" name="Slide Number Placeholder 3"/>
          <p:cNvSpPr>
            <a:spLocks noGrp="1"/>
          </p:cNvSpPr>
          <p:nvPr>
            <p:ph type="sldNum" sz="quarter" idx="10"/>
          </p:nvPr>
        </p:nvSpPr>
        <p:spPr/>
        <p:txBody>
          <a:bodyPr/>
          <a:lstStyle/>
          <a:p>
            <a:fld id="{A397EEF5-17B8-4745-B26D-71B2C2D7D11F}" type="slidenum">
              <a:rPr lang="en-NZ" smtClean="0"/>
              <a:t>16</a:t>
            </a:fld>
            <a:endParaRPr lang="en-NZ"/>
          </a:p>
        </p:txBody>
      </p:sp>
    </p:spTree>
    <p:extLst>
      <p:ext uri="{BB962C8B-B14F-4D97-AF65-F5344CB8AC3E}">
        <p14:creationId xmlns:p14="http://schemas.microsoft.com/office/powerpoint/2010/main" val="3198672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component would be referenced in the STCA under the proposed variation, but it is generally seen as a non-contentious component of IES since it has no direct impact on employment conditions.</a:t>
            </a:r>
          </a:p>
          <a:p>
            <a:endParaRPr lang="en-NZ" dirty="0" smtClean="0"/>
          </a:p>
          <a:p>
            <a:r>
              <a:rPr lang="en-NZ" dirty="0" smtClean="0"/>
              <a:t>Three years funding,</a:t>
            </a:r>
            <a:r>
              <a:rPr lang="en-NZ" baseline="0" dirty="0" smtClean="0"/>
              <a:t> $2M, $4m, $4m. Subsequent review of the initiative to see if it is continued. This is the only part of the IES package which is potentially not ongoing.</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17</a:t>
            </a:fld>
            <a:endParaRPr lang="en-NZ"/>
          </a:p>
        </p:txBody>
      </p:sp>
    </p:spTree>
    <p:extLst>
      <p:ext uri="{BB962C8B-B14F-4D97-AF65-F5344CB8AC3E}">
        <p14:creationId xmlns:p14="http://schemas.microsoft.com/office/powerpoint/2010/main" val="1441170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total three-year spend on IES 2015-2017 is $359M but as ongoing spending it is $155m per year when fully implemented.</a:t>
            </a:r>
          </a:p>
          <a:p>
            <a:pPr marL="0" marR="0" indent="0" algn="l" defTabSz="914400" rtl="0" eaLnBrk="1" fontAlgn="auto" latinLnBrk="0" hangingPunct="1">
              <a:lnSpc>
                <a:spcPct val="100000"/>
              </a:lnSpc>
              <a:spcBef>
                <a:spcPts val="0"/>
              </a:spcBef>
              <a:spcAft>
                <a:spcPts val="0"/>
              </a:spcAft>
              <a:buClrTx/>
              <a:buSzTx/>
              <a:buFontTx/>
              <a:buNone/>
              <a:tabLst/>
              <a:defRPr/>
            </a:pPr>
            <a:endParaRPr lang="en-N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That means the funding for the initiative continues beyond 2017, but it is a relatively</a:t>
            </a:r>
            <a:r>
              <a:rPr lang="en-NZ" baseline="0" dirty="0" smtClean="0"/>
              <a:t> small amount of additional funding per year in comparison with total education funding.</a:t>
            </a:r>
            <a:endParaRPr lang="en-NZ" dirty="0" smtClean="0"/>
          </a:p>
          <a:p>
            <a:endParaRPr lang="en-NZ" dirty="0" smtClean="0"/>
          </a:p>
          <a:p>
            <a:r>
              <a:rPr lang="en-NZ" dirty="0" smtClean="0"/>
              <a:t>NB. NZEI has proposed alternative uses for the money.</a:t>
            </a:r>
            <a:r>
              <a:rPr lang="en-NZ" baseline="0" dirty="0" smtClean="0"/>
              <a:t> Of their </a:t>
            </a:r>
            <a:r>
              <a:rPr lang="en-NZ" dirty="0" smtClean="0"/>
              <a:t>5 proposals only 4 are presented in sufficient detail to cost. The total cost of those 4 proposals alone would exceed $1.2 billion over the same three year period. They appear to have taken the $359 million figure as a one year figure, not a three year figure.</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18</a:t>
            </a:fld>
            <a:endParaRPr lang="en-NZ"/>
          </a:p>
        </p:txBody>
      </p:sp>
    </p:spTree>
    <p:extLst>
      <p:ext uri="{BB962C8B-B14F-4D97-AF65-F5344CB8AC3E}">
        <p14:creationId xmlns:p14="http://schemas.microsoft.com/office/powerpoint/2010/main" val="764702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It has never seriously been an option for the unions to spend this money in a different way. </a:t>
            </a:r>
          </a:p>
          <a:p>
            <a:endParaRPr lang="en-NZ" dirty="0" smtClean="0"/>
          </a:p>
          <a:p>
            <a:r>
              <a:rPr lang="en-NZ" dirty="0" smtClean="0"/>
              <a:t>PPTA has other priorities (e.g. eliminating large class sizes) but this is a National Government budget</a:t>
            </a:r>
            <a:r>
              <a:rPr lang="en-NZ" baseline="0" dirty="0" smtClean="0"/>
              <a:t> initiative to implement this specific Government policy. It was never going to be spent on the priorities of other groups, any more than any other component of funding the Government has included in its 2014 budget. </a:t>
            </a:r>
            <a:endParaRPr lang="en-NZ" dirty="0" smtClean="0"/>
          </a:p>
          <a:p>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19</a:t>
            </a:fld>
            <a:endParaRPr lang="en-NZ"/>
          </a:p>
        </p:txBody>
      </p:sp>
    </p:spTree>
    <p:extLst>
      <p:ext uri="{BB962C8B-B14F-4D97-AF65-F5344CB8AC3E}">
        <p14:creationId xmlns:p14="http://schemas.microsoft.com/office/powerpoint/2010/main" val="2206926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20</a:t>
            </a:fld>
            <a:endParaRPr lang="en-NZ"/>
          </a:p>
        </p:txBody>
      </p:sp>
    </p:spTree>
    <p:extLst>
      <p:ext uri="{BB962C8B-B14F-4D97-AF65-F5344CB8AC3E}">
        <p14:creationId xmlns:p14="http://schemas.microsoft.com/office/powerpoint/2010/main" val="3413872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397EEF5-17B8-4745-B26D-71B2C2D7D11F}" type="slidenum">
              <a:rPr lang="en-NZ" smtClean="0"/>
              <a:t>3</a:t>
            </a:fld>
            <a:endParaRPr lang="en-NZ"/>
          </a:p>
        </p:txBody>
      </p:sp>
    </p:spTree>
    <p:extLst>
      <p:ext uri="{BB962C8B-B14F-4D97-AF65-F5344CB8AC3E}">
        <p14:creationId xmlns:p14="http://schemas.microsoft.com/office/powerpoint/2010/main" val="3227397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21</a:t>
            </a:fld>
            <a:endParaRPr lang="en-NZ"/>
          </a:p>
        </p:txBody>
      </p:sp>
    </p:spTree>
    <p:extLst>
      <p:ext uri="{BB962C8B-B14F-4D97-AF65-F5344CB8AC3E}">
        <p14:creationId xmlns:p14="http://schemas.microsoft.com/office/powerpoint/2010/main" val="34138729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There are already enough potential communities of schools expressin</a:t>
            </a:r>
            <a:r>
              <a:rPr lang="en-NZ" baseline="0" dirty="0" smtClean="0"/>
              <a:t>g interest to meet the first round of phasing-in (</a:t>
            </a:r>
            <a:r>
              <a:rPr lang="en-NZ" baseline="0" dirty="0" err="1" smtClean="0"/>
              <a:t>i.e</a:t>
            </a:r>
            <a:r>
              <a:rPr lang="en-NZ" baseline="0" dirty="0" smtClean="0"/>
              <a:t> 20-80 CoS in the 2015 year). There are over 50 Learning for Change networks alone, which are already similar to the CoS model, but without the resourcing.</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22</a:t>
            </a:fld>
            <a:endParaRPr lang="en-NZ"/>
          </a:p>
        </p:txBody>
      </p:sp>
    </p:spTree>
    <p:extLst>
      <p:ext uri="{BB962C8B-B14F-4D97-AF65-F5344CB8AC3E}">
        <p14:creationId xmlns:p14="http://schemas.microsoft.com/office/powerpoint/2010/main" val="3413872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There are already a great many formal and informal clusters of schools working collaboratively on student achievement initiatives. It is likely that many of these</a:t>
            </a:r>
            <a:r>
              <a:rPr lang="en-NZ" baseline="0" dirty="0" smtClean="0"/>
              <a:t> will choose to become CoS most likely to be first off the block are the Learning for Change networks and some of the existing e-clusters.</a:t>
            </a:r>
          </a:p>
          <a:p>
            <a:endParaRPr lang="en-NZ" baseline="0" dirty="0" smtClean="0"/>
          </a:p>
          <a:p>
            <a:r>
              <a:rPr lang="en-NZ" baseline="0" dirty="0" smtClean="0"/>
              <a:t>NB. The variation will also secure the higher duties payments for those acting up or taking on duties transferred form those in the CoS roles. It will also add references to Inquiry Time allocations and to the Teacher-Led Innovation Fund to the STCA. In addition, a ratified variation will, through the Terms of Settlement,  also bind the </a:t>
            </a:r>
            <a:r>
              <a:rPr lang="en-NZ" baseline="0" dirty="0" err="1" smtClean="0"/>
              <a:t>MoE</a:t>
            </a:r>
            <a:r>
              <a:rPr lang="en-NZ" baseline="0" dirty="0" smtClean="0"/>
              <a:t> and STA to continuing to agree to all of the provision and protections and processes in the guidelines jointly agreed with PPTA, and also the right for secondary schools to form single sector CoS when this is appropriate.</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4</a:t>
            </a:fld>
            <a:endParaRPr lang="en-NZ"/>
          </a:p>
        </p:txBody>
      </p:sp>
    </p:spTree>
    <p:extLst>
      <p:ext uri="{BB962C8B-B14F-4D97-AF65-F5344CB8AC3E}">
        <p14:creationId xmlns:p14="http://schemas.microsoft.com/office/powerpoint/2010/main" val="2206926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PPTA is not affiliated to any political party. As</a:t>
            </a:r>
            <a:r>
              <a:rPr lang="en-NZ" baseline="0" dirty="0" smtClean="0"/>
              <a:t> an organisation </a:t>
            </a:r>
            <a:r>
              <a:rPr lang="en-NZ" dirty="0" smtClean="0"/>
              <a:t>its response to policy on the basis of its constitutional objectives and policy established by members.</a:t>
            </a:r>
            <a:r>
              <a:rPr lang="en-NZ" baseline="0" dirty="0" smtClean="0"/>
              <a:t> It does not respond to policy on the basis of which party is proposing it. Once a decision is made to engage in wording with the employer on policy or negotiation there is a </a:t>
            </a:r>
            <a:r>
              <a:rPr lang="en-NZ" b="0" baseline="0" dirty="0" smtClean="0">
                <a:solidFill>
                  <a:srgbClr val="FF0000"/>
                </a:solidFill>
              </a:rPr>
              <a:t>legal</a:t>
            </a:r>
            <a:r>
              <a:rPr lang="en-NZ" b="1" baseline="0" dirty="0" smtClean="0">
                <a:solidFill>
                  <a:srgbClr val="FF0000"/>
                </a:solidFill>
              </a:rPr>
              <a:t> </a:t>
            </a:r>
            <a:r>
              <a:rPr lang="en-NZ" baseline="0" dirty="0" smtClean="0"/>
              <a:t>responsibility of good faith to do so with honesty and integrity, as well as the obligation to protect the interests of members and the profession.</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5</a:t>
            </a:fld>
            <a:endParaRPr lang="en-NZ"/>
          </a:p>
        </p:txBody>
      </p:sp>
    </p:spTree>
    <p:extLst>
      <p:ext uri="{BB962C8B-B14F-4D97-AF65-F5344CB8AC3E}">
        <p14:creationId xmlns:p14="http://schemas.microsoft.com/office/powerpoint/2010/main" val="2727776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0" dirty="0" smtClean="0"/>
              <a:t>Many aspects of the IES are </a:t>
            </a:r>
            <a:r>
              <a:rPr lang="en-NZ" b="0" baseline="0" dirty="0" smtClean="0"/>
              <a:t>in PPTA policy and previous PPTA claims. The aim of the Executive has been to achieve those policy goals within the parameters of the government’s IES initiative. The consultation between February and June was constrained by the requirement that our participation, along with that of the other sector groups, was subject to Budget and Cabinet confidentiality until the Working Party report was made public. Executive consulted with all available groups of members during that time, including through regional meetings, the Issues and Organising Conference, Pasifika and Māori Teachers Conference and with a wide range of representative committees. From June, PPTA has been providing regular updates to members via its normal processes (e.g. Collective News and PPTA News).</a:t>
            </a:r>
          </a:p>
          <a:p>
            <a:endParaRPr lang="en-NZ" baseline="0" dirty="0" smtClean="0"/>
          </a:p>
          <a:p>
            <a:r>
              <a:rPr lang="en-NZ" dirty="0" smtClean="0"/>
              <a:t>While</a:t>
            </a:r>
            <a:r>
              <a:rPr lang="en-NZ" baseline="0" dirty="0" smtClean="0"/>
              <a:t> the budget secrecy around the initiative has made it problematic, PPTA has engaged in consultation with members or elected representatives throughout the process:</a:t>
            </a:r>
          </a:p>
          <a:p>
            <a:r>
              <a:rPr lang="en-NZ" baseline="0" dirty="0" smtClean="0"/>
              <a:t>The Executive members</a:t>
            </a:r>
          </a:p>
          <a:p>
            <a:r>
              <a:rPr lang="en-NZ" baseline="0" dirty="0" smtClean="0"/>
              <a:t>The Regional Chairpersons</a:t>
            </a:r>
          </a:p>
          <a:p>
            <a:r>
              <a:rPr lang="en-NZ" baseline="0" dirty="0" smtClean="0"/>
              <a:t>The delegates to the February Issues and Organising weekend</a:t>
            </a:r>
          </a:p>
          <a:p>
            <a:r>
              <a:rPr lang="en-NZ" baseline="0" dirty="0" smtClean="0"/>
              <a:t>Update at 8-10 April PUMs</a:t>
            </a:r>
          </a:p>
          <a:p>
            <a:r>
              <a:rPr lang="en-NZ" baseline="0" dirty="0" smtClean="0"/>
              <a:t>The July Maori Teachers Conference and the July </a:t>
            </a:r>
            <a:r>
              <a:rPr lang="en-NZ" baseline="0" dirty="0" err="1" smtClean="0"/>
              <a:t>Pasifika</a:t>
            </a:r>
            <a:r>
              <a:rPr lang="en-NZ" baseline="0" dirty="0" smtClean="0"/>
              <a:t> </a:t>
            </a:r>
            <a:r>
              <a:rPr lang="en-NZ" baseline="0" dirty="0" err="1" smtClean="0"/>
              <a:t>Fono</a:t>
            </a:r>
            <a:endParaRPr lang="en-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t>Elected membership groups during their normal meetings e.g. NETs, SPC, SPAC, ICT Advisory Committee </a:t>
            </a:r>
            <a:r>
              <a:rPr lang="en-NZ" baseline="0" dirty="0" err="1" smtClean="0"/>
              <a:t>etc</a:t>
            </a:r>
            <a:r>
              <a:rPr lang="en-NZ" baseline="0" dirty="0" smtClean="0"/>
              <a:t> Visits to Regional meetings to present directly to members on the IES and seek input. </a:t>
            </a:r>
          </a:p>
          <a:p>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6</a:t>
            </a:fld>
            <a:endParaRPr lang="en-NZ"/>
          </a:p>
        </p:txBody>
      </p:sp>
    </p:spTree>
    <p:extLst>
      <p:ext uri="{BB962C8B-B14F-4D97-AF65-F5344CB8AC3E}">
        <p14:creationId xmlns:p14="http://schemas.microsoft.com/office/powerpoint/2010/main" val="2934444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All of our bottom lines for settling an agreement for variation have been met. The allowance rates are higher than we wanted, but this was also a government bottom line so a compromise was reached for members to decide on.</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7</a:t>
            </a:fld>
            <a:endParaRPr lang="en-NZ"/>
          </a:p>
        </p:txBody>
      </p:sp>
    </p:spTree>
    <p:extLst>
      <p:ext uri="{BB962C8B-B14F-4D97-AF65-F5344CB8AC3E}">
        <p14:creationId xmlns:p14="http://schemas.microsoft.com/office/powerpoint/2010/main" val="895036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All of these are within existing PPTA policy. </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8</a:t>
            </a:fld>
            <a:endParaRPr lang="en-NZ"/>
          </a:p>
        </p:txBody>
      </p:sp>
    </p:spTree>
    <p:extLst>
      <p:ext uri="{BB962C8B-B14F-4D97-AF65-F5344CB8AC3E}">
        <p14:creationId xmlns:p14="http://schemas.microsoft.com/office/powerpoint/2010/main" val="3410553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There are already a great many formal and informal clusters of schools working collaboratively on student achievement initiatives. It is likely that many of these</a:t>
            </a:r>
            <a:r>
              <a:rPr lang="en-NZ" baseline="0" dirty="0" smtClean="0"/>
              <a:t> will choose to become CoS most likely to be first off the block are the Learning for Change networks and some of the existing e-clusters.</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9</a:t>
            </a:fld>
            <a:endParaRPr lang="en-NZ"/>
          </a:p>
        </p:txBody>
      </p:sp>
    </p:spTree>
    <p:extLst>
      <p:ext uri="{BB962C8B-B14F-4D97-AF65-F5344CB8AC3E}">
        <p14:creationId xmlns:p14="http://schemas.microsoft.com/office/powerpoint/2010/main" val="2206926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Can hold fixed term units,</a:t>
            </a:r>
            <a:r>
              <a:rPr lang="en-NZ" baseline="0" dirty="0" smtClean="0"/>
              <a:t> </a:t>
            </a:r>
            <a:r>
              <a:rPr lang="en-NZ" baseline="0" dirty="0" err="1" smtClean="0"/>
              <a:t>mmas</a:t>
            </a:r>
            <a:r>
              <a:rPr lang="en-NZ" baseline="0" dirty="0" smtClean="0"/>
              <a:t>, </a:t>
            </a:r>
            <a:r>
              <a:rPr lang="en-NZ" baseline="0" dirty="0" err="1" smtClean="0"/>
              <a:t>smas</a:t>
            </a:r>
            <a:r>
              <a:rPr lang="en-NZ" baseline="0" dirty="0" smtClean="0"/>
              <a:t> or other payments at the same time. Time might be used for 10 hours timetabled per week, each week or to release the teacher in block of time throughout the year. Does not have to be away two days a week. Could be timetabled like a senior manager who has two classes.</a:t>
            </a:r>
            <a:endParaRPr lang="en-NZ" dirty="0"/>
          </a:p>
        </p:txBody>
      </p:sp>
      <p:sp>
        <p:nvSpPr>
          <p:cNvPr id="4" name="Slide Number Placeholder 3"/>
          <p:cNvSpPr>
            <a:spLocks noGrp="1"/>
          </p:cNvSpPr>
          <p:nvPr>
            <p:ph type="sldNum" sz="quarter" idx="10"/>
          </p:nvPr>
        </p:nvSpPr>
        <p:spPr/>
        <p:txBody>
          <a:bodyPr/>
          <a:lstStyle/>
          <a:p>
            <a:fld id="{A397EEF5-17B8-4745-B26D-71B2C2D7D11F}" type="slidenum">
              <a:rPr lang="en-NZ" smtClean="0"/>
              <a:t>10</a:t>
            </a:fld>
            <a:endParaRPr lang="en-NZ"/>
          </a:p>
        </p:txBody>
      </p:sp>
    </p:spTree>
    <p:extLst>
      <p:ext uri="{BB962C8B-B14F-4D97-AF65-F5344CB8AC3E}">
        <p14:creationId xmlns:p14="http://schemas.microsoft.com/office/powerpoint/2010/main" val="3055364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ABEF191-BE6A-4762-B235-E3B8DFF13C22}" type="datetimeFigureOut">
              <a:rPr lang="en-NZ" smtClean="0"/>
              <a:t>12/11/2014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699457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ABEF191-BE6A-4762-B235-E3B8DFF13C22}" type="datetimeFigureOut">
              <a:rPr lang="en-NZ" smtClean="0"/>
              <a:t>12/11/2014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245670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ABEF191-BE6A-4762-B235-E3B8DFF13C22}" type="datetimeFigureOut">
              <a:rPr lang="en-NZ" smtClean="0"/>
              <a:t>12/11/2014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180061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ABEF191-BE6A-4762-B235-E3B8DFF13C22}" type="datetimeFigureOut">
              <a:rPr lang="en-NZ" smtClean="0"/>
              <a:t>12/11/2014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3735767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BEF191-BE6A-4762-B235-E3B8DFF13C22}" type="datetimeFigureOut">
              <a:rPr lang="en-NZ" smtClean="0"/>
              <a:t>12/11/2014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1359153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ABEF191-BE6A-4762-B235-E3B8DFF13C22}" type="datetimeFigureOut">
              <a:rPr lang="en-NZ" smtClean="0"/>
              <a:t>12/11/2014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2622692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ABEF191-BE6A-4762-B235-E3B8DFF13C22}" type="datetimeFigureOut">
              <a:rPr lang="en-NZ" smtClean="0"/>
              <a:t>12/11/2014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2905894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ABEF191-BE6A-4762-B235-E3B8DFF13C22}" type="datetimeFigureOut">
              <a:rPr lang="en-NZ" smtClean="0"/>
              <a:t>12/11/2014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458136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BEF191-BE6A-4762-B235-E3B8DFF13C22}" type="datetimeFigureOut">
              <a:rPr lang="en-NZ" smtClean="0"/>
              <a:t>12/11/2014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2913791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BEF191-BE6A-4762-B235-E3B8DFF13C22}" type="datetimeFigureOut">
              <a:rPr lang="en-NZ" smtClean="0"/>
              <a:t>12/11/2014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3566793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BEF191-BE6A-4762-B235-E3B8DFF13C22}" type="datetimeFigureOut">
              <a:rPr lang="en-NZ" smtClean="0"/>
              <a:t>12/11/2014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72F5FE-6B63-449A-8110-43BCFCCC9C92}" type="slidenum">
              <a:rPr lang="en-NZ" smtClean="0"/>
              <a:t>‹#›</a:t>
            </a:fld>
            <a:endParaRPr lang="en-NZ"/>
          </a:p>
        </p:txBody>
      </p:sp>
    </p:spTree>
    <p:extLst>
      <p:ext uri="{BB962C8B-B14F-4D97-AF65-F5344CB8AC3E}">
        <p14:creationId xmlns:p14="http://schemas.microsoft.com/office/powerpoint/2010/main" val="3504610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BEF191-BE6A-4762-B235-E3B8DFF13C22}" type="datetimeFigureOut">
              <a:rPr lang="en-NZ" smtClean="0"/>
              <a:t>12/11/2014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72F5FE-6B63-449A-8110-43BCFCCC9C92}" type="slidenum">
              <a:rPr lang="en-NZ" smtClean="0"/>
              <a:t>‹#›</a:t>
            </a:fld>
            <a:endParaRPr lang="en-NZ"/>
          </a:p>
        </p:txBody>
      </p:sp>
    </p:spTree>
    <p:extLst>
      <p:ext uri="{BB962C8B-B14F-4D97-AF65-F5344CB8AC3E}">
        <p14:creationId xmlns:p14="http://schemas.microsoft.com/office/powerpoint/2010/main" val="4116536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7.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6.xml"/><Relationship Id="rId17" Type="http://schemas.openxmlformats.org/officeDocument/2006/relationships/slide" Target="slide22.xml"/><Relationship Id="rId2" Type="http://schemas.openxmlformats.org/officeDocument/2006/relationships/slide" Target="slide3.xml"/><Relationship Id="rId16" Type="http://schemas.openxmlformats.org/officeDocument/2006/relationships/slide" Target="slide20.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4.xml"/><Relationship Id="rId5" Type="http://schemas.openxmlformats.org/officeDocument/2006/relationships/slide" Target="slide6.xml"/><Relationship Id="rId15" Type="http://schemas.openxmlformats.org/officeDocument/2006/relationships/slide" Target="slide19.xml"/><Relationship Id="rId10" Type="http://schemas.openxmlformats.org/officeDocument/2006/relationships/slide" Target="slide12.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8.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0648"/>
            <a:ext cx="7772400" cy="1470025"/>
          </a:xfrm>
        </p:spPr>
        <p:txBody>
          <a:bodyPr>
            <a:normAutofit/>
          </a:bodyPr>
          <a:lstStyle/>
          <a:p>
            <a:r>
              <a:rPr lang="en-NZ" dirty="0" smtClean="0">
                <a:solidFill>
                  <a:srgbClr val="FF0000"/>
                </a:solidFill>
              </a:rPr>
              <a:t>Information for members on term 4 STCA variation</a:t>
            </a:r>
            <a:endParaRPr lang="en-NZ" i="1"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03648" y="2132856"/>
            <a:ext cx="6444208" cy="4098516"/>
          </a:xfrm>
          <a:prstGeom prst="rect">
            <a:avLst/>
          </a:prstGeom>
        </p:spPr>
      </p:pic>
    </p:spTree>
    <p:extLst>
      <p:ext uri="{BB962C8B-B14F-4D97-AF65-F5344CB8AC3E}">
        <p14:creationId xmlns:p14="http://schemas.microsoft.com/office/powerpoint/2010/main" val="2841817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496944" cy="1080120"/>
          </a:xfrm>
        </p:spPr>
        <p:txBody>
          <a:bodyPr>
            <a:normAutofit fontScale="90000"/>
          </a:bodyPr>
          <a:lstStyle/>
          <a:p>
            <a:r>
              <a:rPr lang="en-NZ" dirty="0" smtClean="0"/>
              <a:t>              </a:t>
            </a:r>
            <a:br>
              <a:rPr lang="en-NZ" dirty="0" smtClean="0"/>
            </a:br>
            <a:r>
              <a:rPr lang="en-NZ" dirty="0"/>
              <a:t>		</a:t>
            </a:r>
            <a:r>
              <a:rPr lang="en-NZ" dirty="0" smtClean="0"/>
              <a:t/>
            </a:r>
            <a:br>
              <a:rPr lang="en-NZ" dirty="0" smtClean="0"/>
            </a:br>
            <a:r>
              <a:rPr lang="en-NZ" dirty="0"/>
              <a:t> </a:t>
            </a:r>
            <a:r>
              <a:rPr lang="en-NZ" dirty="0" smtClean="0"/>
              <a:t>   </a:t>
            </a:r>
            <a:br>
              <a:rPr lang="en-NZ" dirty="0" smtClean="0"/>
            </a:br>
            <a:r>
              <a:rPr lang="en-NZ" dirty="0"/>
              <a:t> </a:t>
            </a:r>
            <a:r>
              <a:rPr lang="en-NZ" dirty="0" smtClean="0"/>
              <a:t>   CoS </a:t>
            </a:r>
            <a:r>
              <a:rPr lang="en-NZ" dirty="0"/>
              <a:t>(across community</a:t>
            </a:r>
            <a:r>
              <a:rPr lang="en-NZ" dirty="0" smtClean="0"/>
              <a:t>) teacher(ACT)</a:t>
            </a:r>
            <a:br>
              <a:rPr lang="en-NZ" dirty="0" smtClean="0"/>
            </a:br>
            <a:r>
              <a:rPr lang="en-NZ" dirty="0" smtClean="0"/>
              <a:t/>
            </a:r>
            <a:br>
              <a:rPr lang="en-NZ" dirty="0" smtClean="0"/>
            </a:br>
            <a:r>
              <a:rPr lang="en-NZ" dirty="0" smtClean="0"/>
              <a:t/>
            </a:r>
            <a:br>
              <a:rPr lang="en-NZ" dirty="0" smtClean="0"/>
            </a:br>
            <a:endParaRPr lang="en-NZ" dirty="0"/>
          </a:p>
        </p:txBody>
      </p:sp>
      <p:sp>
        <p:nvSpPr>
          <p:cNvPr id="3" name="Content Placeholder 2"/>
          <p:cNvSpPr>
            <a:spLocks noGrp="1"/>
          </p:cNvSpPr>
          <p:nvPr>
            <p:ph idx="1"/>
          </p:nvPr>
        </p:nvSpPr>
        <p:spPr>
          <a:xfrm>
            <a:off x="179512" y="1268760"/>
            <a:ext cx="8856984" cy="5400600"/>
          </a:xfrm>
        </p:spPr>
        <p:txBody>
          <a:bodyPr>
            <a:normAutofit/>
          </a:bodyPr>
          <a:lstStyle/>
          <a:p>
            <a:r>
              <a:rPr lang="en-NZ" sz="2400" dirty="0" smtClean="0"/>
              <a:t>Work with teachers across CoS to support, promote, strengthen </a:t>
            </a:r>
            <a:r>
              <a:rPr lang="en-NZ" sz="2400" dirty="0"/>
              <a:t>best </a:t>
            </a:r>
            <a:r>
              <a:rPr lang="en-NZ" sz="2400" dirty="0" smtClean="0"/>
              <a:t>teaching </a:t>
            </a:r>
            <a:r>
              <a:rPr lang="en-NZ" sz="2400" dirty="0"/>
              <a:t>practice </a:t>
            </a:r>
            <a:r>
              <a:rPr lang="en-NZ" sz="2400" dirty="0" smtClean="0"/>
              <a:t>to support CoS </a:t>
            </a:r>
            <a:r>
              <a:rPr lang="en-NZ" sz="2400" dirty="0"/>
              <a:t>achievement </a:t>
            </a:r>
            <a:r>
              <a:rPr lang="en-NZ" sz="2400" dirty="0" smtClean="0"/>
              <a:t>plan</a:t>
            </a:r>
          </a:p>
          <a:p>
            <a:pPr marL="360363" indent="-360363">
              <a:tabLst>
                <a:tab pos="444500" algn="l"/>
              </a:tabLst>
            </a:pPr>
            <a:endParaRPr lang="en-NZ" sz="1800" dirty="0"/>
          </a:p>
          <a:p>
            <a:r>
              <a:rPr lang="en-NZ" sz="2400" dirty="0" smtClean="0"/>
              <a:t>Fixed term, 2 years and may be renewed for a further two (can then reapply after)</a:t>
            </a:r>
          </a:p>
          <a:p>
            <a:endParaRPr lang="en-NZ" sz="1800" dirty="0" smtClean="0"/>
          </a:p>
          <a:p>
            <a:pPr marL="360363" indent="-360363">
              <a:tabLst>
                <a:tab pos="444500" algn="l"/>
              </a:tabLst>
            </a:pPr>
            <a:r>
              <a:rPr lang="en-NZ" sz="2400" dirty="0" smtClean="0"/>
              <a:t>10 hours </a:t>
            </a:r>
            <a:r>
              <a:rPr lang="en-NZ" sz="2400" dirty="0" err="1" smtClean="0"/>
              <a:t>pw</a:t>
            </a:r>
            <a:r>
              <a:rPr lang="en-NZ" sz="2400" dirty="0" smtClean="0"/>
              <a:t> time allowance to teacher to undertake the duties.  </a:t>
            </a:r>
            <a:r>
              <a:rPr lang="en-NZ" sz="2400" i="1" dirty="0" smtClean="0"/>
              <a:t>Could be fixed periods each week, or flexible blocks of time - unlikely to be out 2 days per week</a:t>
            </a:r>
          </a:p>
          <a:p>
            <a:pPr marL="360363" indent="-360363">
              <a:tabLst>
                <a:tab pos="444500" algn="l"/>
              </a:tabLst>
            </a:pPr>
            <a:endParaRPr lang="en-NZ" sz="1800" dirty="0" smtClean="0"/>
          </a:p>
          <a:p>
            <a:pPr marL="360363" indent="-360363">
              <a:tabLst>
                <a:tab pos="444500" algn="l"/>
              </a:tabLst>
            </a:pPr>
            <a:r>
              <a:rPr lang="en-NZ" sz="2400" dirty="0" smtClean="0"/>
              <a:t>$16,000 allowance. </a:t>
            </a:r>
            <a:r>
              <a:rPr lang="en-NZ" sz="2400" i="1" dirty="0" smtClean="0"/>
              <a:t>Could also hold </a:t>
            </a:r>
            <a:r>
              <a:rPr lang="en-NZ" sz="2400" i="1" dirty="0"/>
              <a:t>up to two permanent units </a:t>
            </a:r>
            <a:r>
              <a:rPr lang="en-NZ" sz="2400" i="1" dirty="0" smtClean="0"/>
              <a:t>and/or </a:t>
            </a:r>
            <a:r>
              <a:rPr lang="en-NZ" sz="2400" i="1" dirty="0"/>
              <a:t>allowances </a:t>
            </a:r>
            <a:r>
              <a:rPr lang="en-NZ" sz="2400" i="1" dirty="0" smtClean="0"/>
              <a:t>and/or </a:t>
            </a:r>
            <a:r>
              <a:rPr lang="en-NZ" sz="2400" i="1" dirty="0"/>
              <a:t>fixed term </a:t>
            </a:r>
            <a:r>
              <a:rPr lang="en-NZ" sz="2400" i="1" dirty="0" smtClean="0"/>
              <a:t>units</a:t>
            </a:r>
            <a:endParaRPr lang="en-NZ" sz="2400" i="1" dirty="0"/>
          </a:p>
          <a:p>
            <a:pPr marL="360363" indent="-360363">
              <a:tabLst>
                <a:tab pos="444500" algn="l"/>
              </a:tabLst>
            </a:pPr>
            <a:endParaRPr lang="en-NZ" sz="2600" dirty="0" smtClean="0"/>
          </a:p>
          <a:p>
            <a:pPr marL="360363" indent="-360363">
              <a:tabLst>
                <a:tab pos="444500" algn="l"/>
              </a:tabLst>
            </a:pPr>
            <a:endParaRPr lang="en-NZ" sz="1600" dirty="0" smtClean="0"/>
          </a:p>
          <a:p>
            <a:pPr marL="360363" indent="-360363">
              <a:tabLst>
                <a:tab pos="444500" algn="l"/>
              </a:tabLst>
            </a:pPr>
            <a:endParaRPr lang="en-NZ" sz="1900" dirty="0" smtClean="0"/>
          </a:p>
          <a:p>
            <a:pPr marL="360363" indent="-360363">
              <a:tabLst>
                <a:tab pos="444500" algn="l"/>
              </a:tabLst>
            </a:pPr>
            <a:endParaRPr lang="en-NZ" sz="1600" dirty="0" smtClean="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13127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496944" cy="1080120"/>
          </a:xfrm>
        </p:spPr>
        <p:txBody>
          <a:bodyPr>
            <a:normAutofit fontScale="90000"/>
          </a:bodyPr>
          <a:lstStyle/>
          <a:p>
            <a:r>
              <a:rPr lang="en-NZ" dirty="0" smtClean="0"/>
              <a:t>              </a:t>
            </a:r>
            <a:br>
              <a:rPr lang="en-NZ" dirty="0" smtClean="0"/>
            </a:br>
            <a:r>
              <a:rPr lang="en-NZ" dirty="0"/>
              <a:t>		</a:t>
            </a:r>
            <a:r>
              <a:rPr lang="en-NZ" dirty="0" smtClean="0"/>
              <a:t/>
            </a:r>
            <a:br>
              <a:rPr lang="en-NZ" dirty="0" smtClean="0"/>
            </a:br>
            <a:r>
              <a:rPr lang="en-NZ" dirty="0"/>
              <a:t> </a:t>
            </a:r>
            <a:r>
              <a:rPr lang="en-NZ" dirty="0" smtClean="0"/>
              <a:t>   </a:t>
            </a:r>
            <a:br>
              <a:rPr lang="en-NZ" dirty="0" smtClean="0"/>
            </a:br>
            <a:r>
              <a:rPr lang="en-NZ" dirty="0"/>
              <a:t> </a:t>
            </a:r>
            <a:r>
              <a:rPr lang="en-NZ" dirty="0" smtClean="0"/>
              <a:t>   CoS ACT continued</a:t>
            </a:r>
            <a:br>
              <a:rPr lang="en-NZ" dirty="0" smtClean="0"/>
            </a:br>
            <a:r>
              <a:rPr lang="en-NZ" dirty="0" smtClean="0"/>
              <a:t/>
            </a:r>
            <a:br>
              <a:rPr lang="en-NZ" dirty="0" smtClean="0"/>
            </a:br>
            <a:r>
              <a:rPr lang="en-NZ" dirty="0" smtClean="0"/>
              <a:t/>
            </a:r>
            <a:br>
              <a:rPr lang="en-NZ" dirty="0" smtClean="0"/>
            </a:br>
            <a:endParaRPr lang="en-NZ" dirty="0"/>
          </a:p>
        </p:txBody>
      </p:sp>
      <p:sp>
        <p:nvSpPr>
          <p:cNvPr id="3" name="Content Placeholder 2"/>
          <p:cNvSpPr>
            <a:spLocks noGrp="1"/>
          </p:cNvSpPr>
          <p:nvPr>
            <p:ph idx="1"/>
          </p:nvPr>
        </p:nvSpPr>
        <p:spPr>
          <a:xfrm>
            <a:off x="179512" y="1268760"/>
            <a:ext cx="8856984" cy="5400600"/>
          </a:xfrm>
        </p:spPr>
        <p:txBody>
          <a:bodyPr>
            <a:normAutofit/>
          </a:bodyPr>
          <a:lstStyle/>
          <a:p>
            <a:pPr marL="360363" indent="-360363">
              <a:tabLst>
                <a:tab pos="444500" algn="l"/>
              </a:tabLst>
            </a:pPr>
            <a:r>
              <a:rPr lang="en-NZ" sz="2600" dirty="0" smtClean="0"/>
              <a:t>CoS select (with advice from Independent Advisor) but appointed to </a:t>
            </a:r>
            <a:r>
              <a:rPr lang="en-NZ" sz="2600" dirty="0"/>
              <a:t>role by own school</a:t>
            </a:r>
          </a:p>
          <a:p>
            <a:endParaRPr lang="en-NZ" sz="1800" dirty="0" smtClean="0"/>
          </a:p>
          <a:p>
            <a:pPr marL="360363" indent="-360363">
              <a:tabLst>
                <a:tab pos="444500" algn="l"/>
              </a:tabLst>
            </a:pPr>
            <a:r>
              <a:rPr lang="en-NZ" sz="2600" dirty="0" smtClean="0"/>
              <a:t>$750 induction and networking allowance per annum</a:t>
            </a:r>
          </a:p>
          <a:p>
            <a:pPr marL="360363" indent="-360363">
              <a:tabLst>
                <a:tab pos="444500" algn="l"/>
              </a:tabLst>
            </a:pPr>
            <a:endParaRPr lang="en-NZ" sz="1800" dirty="0" smtClean="0"/>
          </a:p>
          <a:p>
            <a:pPr marL="360363" indent="-360363">
              <a:tabLst>
                <a:tab pos="444500" algn="l"/>
              </a:tabLst>
            </a:pPr>
            <a:r>
              <a:rPr lang="en-NZ" sz="2600" dirty="0"/>
              <a:t>Over the year must maintain on average minimum 8 hours </a:t>
            </a:r>
            <a:r>
              <a:rPr lang="en-NZ" sz="2600" dirty="0" err="1"/>
              <a:t>pw</a:t>
            </a:r>
            <a:r>
              <a:rPr lang="en-NZ" sz="2600" dirty="0"/>
              <a:t> </a:t>
            </a:r>
            <a:r>
              <a:rPr lang="en-NZ" sz="2600" dirty="0" smtClean="0"/>
              <a:t>teaching</a:t>
            </a:r>
          </a:p>
          <a:p>
            <a:pPr marL="360363" indent="-360363">
              <a:tabLst>
                <a:tab pos="444500" algn="l"/>
              </a:tabLst>
            </a:pPr>
            <a:endParaRPr lang="en-NZ" sz="1800" dirty="0"/>
          </a:p>
          <a:p>
            <a:pPr marL="360363" indent="-360363">
              <a:tabLst>
                <a:tab pos="444500" algn="l"/>
              </a:tabLst>
            </a:pPr>
            <a:r>
              <a:rPr lang="en-NZ" sz="2600" dirty="0" smtClean="0"/>
              <a:t>Up to 400 FTTE extra staffing across all schools to support the time allowance</a:t>
            </a:r>
          </a:p>
          <a:p>
            <a:pPr marL="360363" indent="-360363">
              <a:tabLst>
                <a:tab pos="444500" algn="l"/>
              </a:tabLst>
            </a:pPr>
            <a:endParaRPr lang="en-NZ" sz="1800" dirty="0" smtClean="0"/>
          </a:p>
          <a:p>
            <a:pPr marL="360363" indent="-360363">
              <a:tabLst>
                <a:tab pos="444500" algn="l"/>
              </a:tabLst>
            </a:pPr>
            <a:r>
              <a:rPr lang="en-NZ" sz="2600" dirty="0" smtClean="0"/>
              <a:t>About 1 position per 50 teachers</a:t>
            </a:r>
          </a:p>
          <a:p>
            <a:pPr marL="360363" indent="-360363">
              <a:tabLst>
                <a:tab pos="444500" algn="l"/>
              </a:tabLst>
            </a:pPr>
            <a:endParaRPr lang="en-NZ" sz="1600" dirty="0" smtClean="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2252008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1080120"/>
          </a:xfrm>
        </p:spPr>
        <p:txBody>
          <a:bodyPr>
            <a:normAutofit fontScale="90000"/>
          </a:bodyPr>
          <a:lstStyle/>
          <a:p>
            <a:r>
              <a:rPr lang="en-NZ" dirty="0" smtClean="0"/>
              <a:t>              </a:t>
            </a:r>
            <a:br>
              <a:rPr lang="en-NZ" dirty="0" smtClean="0"/>
            </a:br>
            <a:r>
              <a:rPr lang="en-NZ" dirty="0"/>
              <a:t>CoS </a:t>
            </a:r>
            <a:r>
              <a:rPr lang="en-NZ" dirty="0" smtClean="0"/>
              <a:t>(within school) teacher (WST)</a:t>
            </a:r>
            <a:br>
              <a:rPr lang="en-NZ" dirty="0" smtClean="0"/>
            </a:br>
            <a:endParaRPr lang="en-NZ" dirty="0"/>
          </a:p>
        </p:txBody>
      </p:sp>
      <p:sp>
        <p:nvSpPr>
          <p:cNvPr id="3" name="Content Placeholder 2"/>
          <p:cNvSpPr>
            <a:spLocks noGrp="1"/>
          </p:cNvSpPr>
          <p:nvPr>
            <p:ph idx="1"/>
          </p:nvPr>
        </p:nvSpPr>
        <p:spPr>
          <a:xfrm>
            <a:off x="179512" y="1196752"/>
            <a:ext cx="8856984" cy="5328591"/>
          </a:xfrm>
        </p:spPr>
        <p:txBody>
          <a:bodyPr>
            <a:normAutofit/>
          </a:bodyPr>
          <a:lstStyle/>
          <a:p>
            <a:r>
              <a:rPr lang="en-NZ" sz="2400" dirty="0" smtClean="0"/>
              <a:t>Work with other teachers in school to promote best practice and further CoS achievement objectives – similar to SCT but without school-wide PLD responsibility</a:t>
            </a:r>
            <a:endParaRPr lang="en-NZ" sz="2400" i="1" dirty="0" smtClean="0"/>
          </a:p>
          <a:p>
            <a:endParaRPr lang="en-NZ" sz="1400" dirty="0" smtClean="0"/>
          </a:p>
          <a:p>
            <a:pPr marL="360363" indent="-360363">
              <a:tabLst>
                <a:tab pos="444500" algn="l"/>
              </a:tabLst>
            </a:pPr>
            <a:r>
              <a:rPr lang="en-NZ" sz="2400" dirty="0" smtClean="0"/>
              <a:t>Own school selects after internal application </a:t>
            </a:r>
            <a:r>
              <a:rPr lang="en-NZ" sz="2400" dirty="0"/>
              <a:t>process, </a:t>
            </a:r>
            <a:r>
              <a:rPr lang="en-NZ" sz="2400" dirty="0" smtClean="0"/>
              <a:t>remain employed </a:t>
            </a:r>
            <a:r>
              <a:rPr lang="en-NZ" sz="2400" dirty="0"/>
              <a:t>by own </a:t>
            </a:r>
            <a:r>
              <a:rPr lang="en-NZ" sz="2400" dirty="0" smtClean="0"/>
              <a:t>school</a:t>
            </a:r>
          </a:p>
          <a:p>
            <a:pPr marL="360363" indent="-360363">
              <a:tabLst>
                <a:tab pos="444500" algn="l"/>
              </a:tabLst>
            </a:pPr>
            <a:endParaRPr lang="en-NZ" sz="1500" dirty="0"/>
          </a:p>
          <a:p>
            <a:pPr marL="360363" indent="-360363">
              <a:tabLst>
                <a:tab pos="444500" algn="l"/>
              </a:tabLst>
            </a:pPr>
            <a:r>
              <a:rPr lang="en-NZ" sz="2400" dirty="0" smtClean="0"/>
              <a:t>2 hours per week time allowance to school for teacher to undertake the duties. </a:t>
            </a:r>
            <a:r>
              <a:rPr lang="en-NZ" sz="2400" i="1" dirty="0" smtClean="0"/>
              <a:t>Could be timetabled like an </a:t>
            </a:r>
            <a:r>
              <a:rPr lang="en-NZ" sz="2400" i="1" dirty="0" err="1" smtClean="0"/>
              <a:t>HoD</a:t>
            </a:r>
            <a:r>
              <a:rPr lang="en-NZ" sz="2400" i="1" dirty="0" smtClean="0"/>
              <a:t> with 2 units or have blocks of release time or released on request, </a:t>
            </a:r>
            <a:r>
              <a:rPr lang="en-NZ" sz="2400" i="1" dirty="0" err="1" smtClean="0"/>
              <a:t>etc</a:t>
            </a:r>
            <a:endParaRPr lang="en-NZ" sz="2400" i="1" dirty="0" smtClean="0"/>
          </a:p>
          <a:p>
            <a:pPr marL="360363" indent="-360363">
              <a:tabLst>
                <a:tab pos="444500" algn="l"/>
              </a:tabLst>
            </a:pPr>
            <a:endParaRPr lang="en-NZ" sz="1500" dirty="0"/>
          </a:p>
          <a:p>
            <a:pPr marL="360363" indent="-360363">
              <a:tabLst>
                <a:tab pos="444500" algn="l"/>
              </a:tabLst>
            </a:pPr>
            <a:r>
              <a:rPr lang="en-NZ" sz="2400" dirty="0" smtClean="0"/>
              <a:t>$8,000 allowance. </a:t>
            </a:r>
            <a:r>
              <a:rPr lang="en-NZ" sz="2400" i="1" dirty="0" smtClean="0"/>
              <a:t>Could also hold </a:t>
            </a:r>
            <a:r>
              <a:rPr lang="en-NZ" sz="2400" i="1" dirty="0"/>
              <a:t>up to two permanent units </a:t>
            </a:r>
            <a:r>
              <a:rPr lang="en-NZ" sz="2400" i="1" dirty="0" smtClean="0"/>
              <a:t>and/or other </a:t>
            </a:r>
            <a:r>
              <a:rPr lang="en-NZ" sz="2400" i="1" dirty="0"/>
              <a:t>allowances </a:t>
            </a:r>
            <a:r>
              <a:rPr lang="en-NZ" sz="2400" i="1" dirty="0" smtClean="0"/>
              <a:t>and/or </a:t>
            </a:r>
            <a:r>
              <a:rPr lang="en-NZ" sz="2400" i="1" dirty="0"/>
              <a:t>fixed term </a:t>
            </a:r>
            <a:r>
              <a:rPr lang="en-NZ" sz="2400" i="1" dirty="0" smtClean="0"/>
              <a:t>units</a:t>
            </a:r>
            <a:endParaRPr lang="en-NZ" sz="2400" i="1" dirty="0"/>
          </a:p>
          <a:p>
            <a:pPr marL="360363" indent="-360363">
              <a:tabLst>
                <a:tab pos="444500" algn="l"/>
              </a:tabLst>
            </a:pPr>
            <a:endParaRPr lang="en-NZ" sz="2400" dirty="0" smtClean="0"/>
          </a:p>
          <a:p>
            <a:pPr marL="360363" indent="-360363">
              <a:tabLst>
                <a:tab pos="444500" algn="l"/>
              </a:tabLst>
            </a:pPr>
            <a:endParaRPr lang="en-NZ" sz="1500" dirty="0"/>
          </a:p>
          <a:p>
            <a:pPr marL="360363" indent="-360363">
              <a:tabLst>
                <a:tab pos="444500" algn="l"/>
              </a:tabLst>
            </a:pPr>
            <a:endParaRPr lang="en-NZ" sz="2400" dirty="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225200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1080120"/>
          </a:xfrm>
        </p:spPr>
        <p:txBody>
          <a:bodyPr>
            <a:normAutofit/>
          </a:bodyPr>
          <a:lstStyle/>
          <a:p>
            <a:r>
              <a:rPr lang="en-NZ" dirty="0" smtClean="0"/>
              <a:t>CoS WST continued</a:t>
            </a:r>
            <a:endParaRPr lang="en-NZ" dirty="0"/>
          </a:p>
        </p:txBody>
      </p:sp>
      <p:sp>
        <p:nvSpPr>
          <p:cNvPr id="3" name="Content Placeholder 2"/>
          <p:cNvSpPr>
            <a:spLocks noGrp="1"/>
          </p:cNvSpPr>
          <p:nvPr>
            <p:ph idx="1"/>
          </p:nvPr>
        </p:nvSpPr>
        <p:spPr>
          <a:xfrm>
            <a:off x="179512" y="1196752"/>
            <a:ext cx="8856984" cy="5328591"/>
          </a:xfrm>
        </p:spPr>
        <p:txBody>
          <a:bodyPr>
            <a:normAutofit/>
          </a:bodyPr>
          <a:lstStyle/>
          <a:p>
            <a:endParaRPr lang="en-NZ" sz="1400" dirty="0" smtClean="0"/>
          </a:p>
          <a:p>
            <a:r>
              <a:rPr lang="en-NZ" sz="2600" dirty="0" smtClean="0"/>
              <a:t>Minimum 60% of roles permanent - up to 40% fixed term</a:t>
            </a:r>
          </a:p>
          <a:p>
            <a:endParaRPr lang="en-NZ" sz="1800" dirty="0" smtClean="0"/>
          </a:p>
          <a:p>
            <a:pPr marL="360363" indent="-360363">
              <a:tabLst>
                <a:tab pos="444500" algn="l"/>
              </a:tabLst>
            </a:pPr>
            <a:r>
              <a:rPr lang="en-NZ" sz="2600" dirty="0" smtClean="0"/>
              <a:t>$400 induction </a:t>
            </a:r>
            <a:r>
              <a:rPr lang="en-NZ" sz="2600" dirty="0"/>
              <a:t>and networking allowance per </a:t>
            </a:r>
            <a:r>
              <a:rPr lang="en-NZ" sz="2600" dirty="0" smtClean="0"/>
              <a:t>annum</a:t>
            </a:r>
          </a:p>
          <a:p>
            <a:pPr marL="360363" indent="-360363">
              <a:tabLst>
                <a:tab pos="444500" algn="l"/>
              </a:tabLst>
            </a:pPr>
            <a:endParaRPr lang="en-NZ" sz="1800" dirty="0"/>
          </a:p>
          <a:p>
            <a:pPr marL="360363" indent="-360363">
              <a:tabLst>
                <a:tab pos="444500" algn="l"/>
              </a:tabLst>
            </a:pPr>
            <a:r>
              <a:rPr lang="en-NZ" sz="2600" dirty="0" smtClean="0"/>
              <a:t>In each year must </a:t>
            </a:r>
            <a:r>
              <a:rPr lang="en-NZ" sz="2600" dirty="0"/>
              <a:t>maintain minimum of </a:t>
            </a:r>
            <a:r>
              <a:rPr lang="en-NZ" sz="2600" dirty="0" smtClean="0"/>
              <a:t>16 </a:t>
            </a:r>
            <a:r>
              <a:rPr lang="en-NZ" sz="2600" dirty="0"/>
              <a:t>hours </a:t>
            </a:r>
            <a:r>
              <a:rPr lang="en-NZ" sz="2600" dirty="0" smtClean="0"/>
              <a:t>teaching </a:t>
            </a:r>
            <a:r>
              <a:rPr lang="en-NZ" sz="2600" dirty="0" err="1" smtClean="0"/>
              <a:t>pw</a:t>
            </a:r>
            <a:r>
              <a:rPr lang="en-NZ" sz="2600" dirty="0" smtClean="0"/>
              <a:t> if fulltime, 12 hours if part time</a:t>
            </a:r>
          </a:p>
          <a:p>
            <a:pPr marL="360363" indent="-360363">
              <a:tabLst>
                <a:tab pos="444500" algn="l"/>
              </a:tabLst>
            </a:pPr>
            <a:endParaRPr lang="en-NZ" sz="1800" dirty="0"/>
          </a:p>
          <a:p>
            <a:pPr marL="360363" indent="-360363">
              <a:tabLst>
                <a:tab pos="444500" algn="l"/>
              </a:tabLst>
            </a:pPr>
            <a:r>
              <a:rPr lang="en-NZ" sz="2600" dirty="0" smtClean="0"/>
              <a:t>About 1 position per 10 teachers</a:t>
            </a:r>
          </a:p>
          <a:p>
            <a:pPr marL="360363" indent="-360363">
              <a:tabLst>
                <a:tab pos="444500" algn="l"/>
              </a:tabLst>
            </a:pPr>
            <a:endParaRPr lang="en-NZ" sz="1800" dirty="0"/>
          </a:p>
          <a:p>
            <a:pPr marL="360363" indent="-360363">
              <a:tabLst>
                <a:tab pos="444500" algn="l"/>
              </a:tabLst>
            </a:pPr>
            <a:r>
              <a:rPr lang="en-NZ" sz="2600" dirty="0" smtClean="0"/>
              <a:t>400 </a:t>
            </a:r>
            <a:r>
              <a:rPr lang="en-NZ" sz="2600" dirty="0"/>
              <a:t>FTTE extra staffing across all schools to support time allowances</a:t>
            </a:r>
          </a:p>
          <a:p>
            <a:pPr marL="360363" indent="-360363">
              <a:tabLst>
                <a:tab pos="444500" algn="l"/>
              </a:tabLst>
            </a:pPr>
            <a:endParaRPr lang="en-NZ" sz="2400" dirty="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535113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CoS Leadership Role (</a:t>
            </a:r>
            <a:r>
              <a:rPr lang="en-NZ" dirty="0" err="1" smtClean="0"/>
              <a:t>CoSL</a:t>
            </a:r>
            <a:r>
              <a:rPr lang="en-NZ" dirty="0" smtClean="0"/>
              <a:t>)</a:t>
            </a:r>
            <a:endParaRPr lang="en-NZ" dirty="0"/>
          </a:p>
        </p:txBody>
      </p:sp>
      <p:sp>
        <p:nvSpPr>
          <p:cNvPr id="3" name="Content Placeholder 2"/>
          <p:cNvSpPr>
            <a:spLocks noGrp="1"/>
          </p:cNvSpPr>
          <p:nvPr>
            <p:ph idx="1"/>
          </p:nvPr>
        </p:nvSpPr>
        <p:spPr>
          <a:xfrm>
            <a:off x="467544" y="1340768"/>
            <a:ext cx="8373616" cy="4968552"/>
          </a:xfrm>
        </p:spPr>
        <p:txBody>
          <a:bodyPr>
            <a:normAutofit fontScale="25000" lnSpcReduction="20000"/>
          </a:bodyPr>
          <a:lstStyle/>
          <a:p>
            <a:pPr marL="896938" indent="-536575">
              <a:buNone/>
            </a:pPr>
            <a:endParaRPr lang="en-NZ" sz="4800" i="1" dirty="0" smtClean="0"/>
          </a:p>
          <a:p>
            <a:pPr marL="896938" indent="-536575">
              <a:buNone/>
            </a:pPr>
            <a:r>
              <a:rPr lang="en-NZ" sz="9600" i="1" dirty="0" smtClean="0"/>
              <a:t>NB</a:t>
            </a:r>
            <a:r>
              <a:rPr lang="en-NZ" sz="9600" i="1" dirty="0"/>
              <a:t>. This role is subject to inclusion in the Secondary Principals’ Collective Agreement by a separate ratification </a:t>
            </a:r>
            <a:r>
              <a:rPr lang="en-NZ" sz="9600" i="1" dirty="0" smtClean="0"/>
              <a:t>process. It is included here for completeness</a:t>
            </a:r>
            <a:endParaRPr lang="en-NZ" sz="9600" b="1" dirty="0" smtClean="0"/>
          </a:p>
          <a:p>
            <a:pPr marL="0" indent="0">
              <a:buNone/>
            </a:pPr>
            <a:endParaRPr lang="en-NZ" sz="7200" dirty="0" smtClean="0"/>
          </a:p>
          <a:p>
            <a:pPr marL="0" indent="0">
              <a:buNone/>
            </a:pPr>
            <a:r>
              <a:rPr lang="en-NZ" sz="9600" b="1" dirty="0" smtClean="0"/>
              <a:t>Agreed functions:</a:t>
            </a:r>
          </a:p>
          <a:p>
            <a:pPr marL="0" indent="0">
              <a:buNone/>
            </a:pPr>
            <a:endParaRPr lang="en-NZ" sz="7200" b="1" dirty="0"/>
          </a:p>
          <a:p>
            <a:pPr marL="360363" indent="-360363">
              <a:buNone/>
            </a:pPr>
            <a:r>
              <a:rPr lang="en-NZ" sz="9600" b="1" dirty="0" smtClean="0"/>
              <a:t>i.	is</a:t>
            </a:r>
            <a:r>
              <a:rPr lang="en-NZ" sz="9600" dirty="0" smtClean="0"/>
              <a:t> </a:t>
            </a:r>
            <a:r>
              <a:rPr lang="en-NZ" sz="9600" b="1" dirty="0" smtClean="0"/>
              <a:t>offering leadership </a:t>
            </a:r>
            <a:r>
              <a:rPr lang="en-NZ" sz="9600" dirty="0" smtClean="0"/>
              <a:t>to:</a:t>
            </a:r>
          </a:p>
          <a:p>
            <a:pPr marL="720725" lvl="1" indent="-320675">
              <a:buFont typeface="Arial" panose="020B0604020202020204" pitchFamily="34" charset="0"/>
              <a:buChar char="•"/>
            </a:pPr>
            <a:r>
              <a:rPr lang="en-NZ" sz="9200" dirty="0" smtClean="0"/>
              <a:t>promote/co-ordinate collaboration across the CoS</a:t>
            </a:r>
          </a:p>
          <a:p>
            <a:pPr marL="720725" lvl="1" indent="-320675">
              <a:buFont typeface="Arial" panose="020B0604020202020204" pitchFamily="34" charset="0"/>
              <a:buChar char="•"/>
            </a:pPr>
            <a:r>
              <a:rPr lang="en-NZ" sz="9200" dirty="0" smtClean="0"/>
              <a:t>facilitate agreement of shared objectives/achievement plan</a:t>
            </a:r>
          </a:p>
          <a:p>
            <a:pPr marL="720725" lvl="1" indent="-320675">
              <a:buFont typeface="Arial" panose="020B0604020202020204" pitchFamily="34" charset="0"/>
              <a:buChar char="•"/>
            </a:pPr>
            <a:r>
              <a:rPr lang="en-NZ" sz="9200" dirty="0" smtClean="0"/>
              <a:t>support professional growth across schools</a:t>
            </a:r>
          </a:p>
          <a:p>
            <a:pPr marL="265112" indent="0">
              <a:buNone/>
            </a:pPr>
            <a:endParaRPr lang="en-NZ" sz="7200" dirty="0" smtClean="0"/>
          </a:p>
          <a:p>
            <a:pPr marL="360363" indent="-360363">
              <a:buNone/>
            </a:pPr>
            <a:r>
              <a:rPr lang="en-NZ" sz="9600" b="1" dirty="0" smtClean="0"/>
              <a:t>ii.	has no role in:</a:t>
            </a:r>
          </a:p>
          <a:p>
            <a:pPr marL="720725" indent="-360363"/>
            <a:r>
              <a:rPr lang="en-NZ" sz="9600" dirty="0" smtClean="0"/>
              <a:t>operations of other schools (they remain autonomous)</a:t>
            </a:r>
          </a:p>
          <a:p>
            <a:pPr marL="720725" indent="-360363"/>
            <a:r>
              <a:rPr lang="en-NZ" sz="9600" dirty="0" smtClean="0"/>
              <a:t>review or assessment of principals in other schools</a:t>
            </a: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092120" y="404663"/>
            <a:ext cx="678728" cy="72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sosceles Triangle 4">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6327707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864096"/>
          </a:xfrm>
        </p:spPr>
        <p:txBody>
          <a:bodyPr>
            <a:normAutofit fontScale="90000"/>
          </a:bodyPr>
          <a:lstStyle/>
          <a:p>
            <a:r>
              <a:rPr lang="en-NZ" sz="4000" dirty="0"/>
              <a:t>	</a:t>
            </a:r>
            <a:r>
              <a:rPr lang="en-NZ" sz="1300" dirty="0"/>
              <a:t>	</a:t>
            </a:r>
            <a:r>
              <a:rPr lang="en-NZ" dirty="0" smtClean="0"/>
              <a:t/>
            </a:r>
            <a:br>
              <a:rPr lang="en-NZ" dirty="0" smtClean="0"/>
            </a:br>
            <a:r>
              <a:rPr lang="en-NZ" dirty="0" err="1" smtClean="0"/>
              <a:t>CoSL</a:t>
            </a:r>
            <a:r>
              <a:rPr lang="en-NZ" dirty="0" smtClean="0"/>
              <a:t> continued</a:t>
            </a:r>
            <a:r>
              <a:rPr lang="en-NZ" dirty="0"/>
              <a:t/>
            </a:r>
            <a:br>
              <a:rPr lang="en-NZ" dirty="0"/>
            </a:br>
            <a:r>
              <a:rPr lang="en-NZ" sz="1300" dirty="0" smtClean="0"/>
              <a:t/>
            </a:r>
            <a:br>
              <a:rPr lang="en-NZ" sz="1300" dirty="0" smtClean="0"/>
            </a:br>
            <a:endParaRPr lang="en-NZ" sz="1300" dirty="0"/>
          </a:p>
        </p:txBody>
      </p:sp>
      <p:sp>
        <p:nvSpPr>
          <p:cNvPr id="3" name="Content Placeholder 2"/>
          <p:cNvSpPr>
            <a:spLocks noGrp="1"/>
          </p:cNvSpPr>
          <p:nvPr>
            <p:ph idx="1"/>
          </p:nvPr>
        </p:nvSpPr>
        <p:spPr>
          <a:xfrm>
            <a:off x="683568" y="1196752"/>
            <a:ext cx="8136904" cy="5328591"/>
          </a:xfrm>
        </p:spPr>
        <p:txBody>
          <a:bodyPr>
            <a:noAutofit/>
          </a:bodyPr>
          <a:lstStyle/>
          <a:p>
            <a:r>
              <a:rPr lang="en-NZ" sz="2400" dirty="0"/>
              <a:t>2 </a:t>
            </a:r>
            <a:r>
              <a:rPr lang="en-NZ" sz="2400" dirty="0" smtClean="0"/>
              <a:t>years fixed term, renewable for further 2 </a:t>
            </a:r>
            <a:r>
              <a:rPr lang="en-NZ" sz="2000" dirty="0" smtClean="0"/>
              <a:t>(</a:t>
            </a:r>
            <a:r>
              <a:rPr lang="en-NZ" sz="2000" i="1" dirty="0" smtClean="0"/>
              <a:t>can reapply after</a:t>
            </a:r>
            <a:r>
              <a:rPr lang="en-NZ" sz="2000" dirty="0" smtClean="0"/>
              <a:t>)</a:t>
            </a:r>
            <a:endParaRPr lang="en-NZ" sz="2400" dirty="0" smtClean="0"/>
          </a:p>
          <a:p>
            <a:pPr marL="360363" indent="-360363">
              <a:tabLst>
                <a:tab pos="444500" algn="l"/>
              </a:tabLst>
            </a:pPr>
            <a:r>
              <a:rPr lang="en-NZ" sz="2400" dirty="0" smtClean="0"/>
              <a:t>Can be job share and/or senior teacher other than a principal</a:t>
            </a:r>
          </a:p>
          <a:p>
            <a:pPr marL="360363" indent="-360363">
              <a:tabLst>
                <a:tab pos="444500" algn="l"/>
              </a:tabLst>
            </a:pPr>
            <a:r>
              <a:rPr lang="en-NZ" sz="2400" dirty="0" smtClean="0"/>
              <a:t>Selected by CoS after application process supported by Independent Advisor.  Employed by own school</a:t>
            </a:r>
          </a:p>
          <a:p>
            <a:pPr marL="360363" indent="-360363">
              <a:tabLst>
                <a:tab pos="444500" algn="l"/>
              </a:tabLst>
            </a:pPr>
            <a:r>
              <a:rPr lang="en-NZ" sz="2400" dirty="0" smtClean="0"/>
              <a:t>10 hours </a:t>
            </a:r>
            <a:r>
              <a:rPr lang="en-NZ" sz="2400" dirty="0" err="1" smtClean="0"/>
              <a:t>pw</a:t>
            </a:r>
            <a:r>
              <a:rPr lang="en-NZ" sz="2400" dirty="0" smtClean="0"/>
              <a:t> extra staffing to support the role, flexible use - what works - unlikely to be out of school 2 days per week</a:t>
            </a:r>
          </a:p>
          <a:p>
            <a:pPr marL="360363" indent="-360363">
              <a:tabLst>
                <a:tab pos="444500" algn="l"/>
              </a:tabLst>
            </a:pPr>
            <a:r>
              <a:rPr lang="en-NZ" sz="2400" dirty="0" smtClean="0"/>
              <a:t>$30,000 allowance, pro rata if job share</a:t>
            </a:r>
          </a:p>
          <a:p>
            <a:pPr marL="360363" indent="-360363">
              <a:tabLst>
                <a:tab pos="444500" algn="l"/>
              </a:tabLst>
            </a:pPr>
            <a:r>
              <a:rPr lang="en-NZ" sz="2400" dirty="0" smtClean="0"/>
              <a:t>$1000 induction and networking allowance per annum</a:t>
            </a:r>
          </a:p>
          <a:p>
            <a:pPr marL="360363" indent="-360363">
              <a:tabLst>
                <a:tab pos="444500" algn="l"/>
              </a:tabLst>
            </a:pPr>
            <a:r>
              <a:rPr lang="en-NZ" sz="2400" dirty="0" smtClean="0"/>
              <a:t>250 roles nationally</a:t>
            </a:r>
          </a:p>
          <a:p>
            <a:pPr marL="360363" indent="-360363">
              <a:tabLst>
                <a:tab pos="444500" algn="l"/>
              </a:tabLst>
            </a:pPr>
            <a:r>
              <a:rPr lang="en-NZ" sz="2400" dirty="0" smtClean="0"/>
              <a:t>100 FTTE extra staffing nationally to support time allowances</a:t>
            </a:r>
          </a:p>
          <a:p>
            <a:pPr marL="360363" indent="-360363">
              <a:tabLst>
                <a:tab pos="444500" algn="l"/>
              </a:tabLst>
            </a:pPr>
            <a:endParaRPr lang="en-NZ" sz="1600" dirty="0" smtClean="0"/>
          </a:p>
          <a:p>
            <a:pPr marL="444500" indent="-444500">
              <a:buNone/>
              <a:tabLst>
                <a:tab pos="444500" algn="l"/>
              </a:tabLst>
            </a:pPr>
            <a:r>
              <a:rPr lang="en-NZ" sz="2400" i="1" dirty="0" smtClean="0"/>
              <a:t>NB: The variation also includes time/acting-up allowances to teachers picking up principal’s duties</a:t>
            </a:r>
            <a:endParaRPr lang="en-NZ" sz="2400" i="1" dirty="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33972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 </a:t>
            </a:r>
            <a:r>
              <a:rPr lang="en-NZ" dirty="0" smtClean="0"/>
              <a:t>  Inquiry time</a:t>
            </a:r>
            <a:endParaRPr lang="en-NZ" dirty="0"/>
          </a:p>
        </p:txBody>
      </p:sp>
      <p:sp>
        <p:nvSpPr>
          <p:cNvPr id="3" name="Content Placeholder 2"/>
          <p:cNvSpPr>
            <a:spLocks noGrp="1"/>
          </p:cNvSpPr>
          <p:nvPr>
            <p:ph idx="1"/>
          </p:nvPr>
        </p:nvSpPr>
        <p:spPr>
          <a:xfrm>
            <a:off x="457200" y="1628800"/>
            <a:ext cx="8229600" cy="4752528"/>
          </a:xfrm>
        </p:spPr>
        <p:txBody>
          <a:bodyPr>
            <a:normAutofit fontScale="55000" lnSpcReduction="20000"/>
          </a:bodyPr>
          <a:lstStyle/>
          <a:p>
            <a:endParaRPr lang="en-NZ" sz="1100" dirty="0" smtClean="0"/>
          </a:p>
          <a:p>
            <a:endParaRPr lang="en-NZ" sz="4000" dirty="0"/>
          </a:p>
          <a:p>
            <a:r>
              <a:rPr lang="en-NZ" sz="4400" dirty="0"/>
              <a:t>Time to release others to work with CoS AC teacher or CoS WS teachers, or other appropriate </a:t>
            </a:r>
            <a:r>
              <a:rPr lang="en-NZ" sz="4400" dirty="0" smtClean="0"/>
              <a:t>people, </a:t>
            </a:r>
            <a:r>
              <a:rPr lang="en-NZ" sz="4400" dirty="0"/>
              <a:t>e.g. SCT or </a:t>
            </a:r>
            <a:r>
              <a:rPr lang="en-NZ" sz="4400" dirty="0" err="1"/>
              <a:t>HoD</a:t>
            </a:r>
            <a:endParaRPr lang="en-NZ" sz="4400" dirty="0"/>
          </a:p>
          <a:p>
            <a:endParaRPr lang="en-NZ" sz="4400" dirty="0"/>
          </a:p>
          <a:p>
            <a:r>
              <a:rPr lang="en-NZ" sz="4400" dirty="0"/>
              <a:t>May release people for special projects related to achievement objectives</a:t>
            </a:r>
          </a:p>
          <a:p>
            <a:endParaRPr lang="en-NZ" sz="4400" dirty="0"/>
          </a:p>
          <a:p>
            <a:r>
              <a:rPr lang="en-NZ" sz="4400" dirty="0" smtClean="0"/>
              <a:t>Each school in CoS gets extra staffing –  4 hours </a:t>
            </a:r>
            <a:r>
              <a:rPr lang="en-NZ" sz="4400" dirty="0"/>
              <a:t>per </a:t>
            </a:r>
            <a:r>
              <a:rPr lang="en-NZ" sz="4400" dirty="0" smtClean="0"/>
              <a:t>FTTE p.a.</a:t>
            </a:r>
          </a:p>
          <a:p>
            <a:endParaRPr lang="en-NZ" sz="4400" dirty="0"/>
          </a:p>
          <a:p>
            <a:r>
              <a:rPr lang="en-NZ" sz="4400" dirty="0" smtClean="0"/>
              <a:t>200 </a:t>
            </a:r>
            <a:r>
              <a:rPr lang="en-NZ" sz="4400" dirty="0"/>
              <a:t>FTTE extra staffing </a:t>
            </a:r>
            <a:r>
              <a:rPr lang="en-NZ" sz="4400" dirty="0" smtClean="0"/>
              <a:t>across </a:t>
            </a:r>
            <a:r>
              <a:rPr lang="en-NZ" sz="4400" dirty="0"/>
              <a:t>all schools </a:t>
            </a:r>
            <a:r>
              <a:rPr lang="en-NZ" sz="4400" dirty="0" smtClean="0"/>
              <a:t>when </a:t>
            </a:r>
            <a:r>
              <a:rPr lang="en-NZ" sz="4400" dirty="0"/>
              <a:t>fully implemented </a:t>
            </a:r>
          </a:p>
          <a:p>
            <a:endParaRPr lang="en-NZ" sz="400" dirty="0" smtClean="0"/>
          </a:p>
          <a:p>
            <a:endParaRPr lang="en-NZ" sz="400" dirty="0" smtClean="0"/>
          </a:p>
          <a:p>
            <a:endParaRPr lang="en-NZ" b="1" dirty="0" smtClean="0"/>
          </a:p>
          <a:p>
            <a:pPr marL="0" indent="0">
              <a:buNone/>
            </a:pPr>
            <a:endParaRPr lang="en-NZ" dirty="0"/>
          </a:p>
        </p:txBody>
      </p:sp>
      <p:pic>
        <p:nvPicPr>
          <p:cNvPr id="1024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99593" y="188642"/>
            <a:ext cx="1656184" cy="1415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sosceles Triangle 4">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5521980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NZ" dirty="0" smtClean="0"/>
              <a:t>Teacher-Led Innovation fund</a:t>
            </a:r>
            <a:endParaRPr lang="en-NZ" dirty="0"/>
          </a:p>
        </p:txBody>
      </p:sp>
      <p:sp>
        <p:nvSpPr>
          <p:cNvPr id="3" name="Content Placeholder 2"/>
          <p:cNvSpPr>
            <a:spLocks noGrp="1"/>
          </p:cNvSpPr>
          <p:nvPr>
            <p:ph idx="1"/>
          </p:nvPr>
        </p:nvSpPr>
        <p:spPr>
          <a:xfrm>
            <a:off x="395536" y="1196752"/>
            <a:ext cx="8424936" cy="5400600"/>
          </a:xfrm>
        </p:spPr>
        <p:txBody>
          <a:bodyPr>
            <a:normAutofit fontScale="62500" lnSpcReduction="20000"/>
          </a:bodyPr>
          <a:lstStyle/>
          <a:p>
            <a:pPr marL="0" indent="0">
              <a:buNone/>
            </a:pPr>
            <a:r>
              <a:rPr lang="en-NZ" sz="3800" b="1" dirty="0" smtClean="0"/>
              <a:t>$10 million fund to enable teachers to develop innovative and effective teaching practices</a:t>
            </a:r>
            <a:endParaRPr lang="en-NZ" sz="3800" b="1" dirty="0"/>
          </a:p>
          <a:p>
            <a:pPr marL="0" indent="0">
              <a:buNone/>
            </a:pPr>
            <a:endParaRPr lang="en-NZ" sz="2500" b="1" dirty="0" smtClean="0"/>
          </a:p>
          <a:p>
            <a:r>
              <a:rPr lang="en-NZ" sz="3800" dirty="0" smtClean="0"/>
              <a:t>Open to all teachers, not just in communities </a:t>
            </a:r>
            <a:r>
              <a:rPr lang="en-NZ" sz="3800" dirty="0"/>
              <a:t>of </a:t>
            </a:r>
            <a:r>
              <a:rPr lang="en-NZ" sz="3800" dirty="0" smtClean="0"/>
              <a:t>schools </a:t>
            </a:r>
          </a:p>
          <a:p>
            <a:endParaRPr lang="en-NZ" sz="2000" dirty="0"/>
          </a:p>
          <a:p>
            <a:r>
              <a:rPr lang="en-NZ" sz="3800" dirty="0" smtClean="0"/>
              <a:t>Three or more teachers in </a:t>
            </a:r>
            <a:r>
              <a:rPr lang="en-NZ" sz="3800" dirty="0"/>
              <a:t>a </a:t>
            </a:r>
            <a:r>
              <a:rPr lang="en-NZ" sz="3800" dirty="0" smtClean="0"/>
              <a:t>school/group </a:t>
            </a:r>
            <a:r>
              <a:rPr lang="en-NZ" sz="3800" dirty="0"/>
              <a:t>of schools </a:t>
            </a:r>
            <a:r>
              <a:rPr lang="en-NZ" sz="3800" dirty="0" smtClean="0"/>
              <a:t>may apply</a:t>
            </a:r>
          </a:p>
          <a:p>
            <a:endParaRPr lang="en-NZ" sz="2000" dirty="0" smtClean="0"/>
          </a:p>
          <a:p>
            <a:r>
              <a:rPr lang="en-NZ" sz="3800" dirty="0" smtClean="0"/>
              <a:t>Requires a good monitoring and evaluation process</a:t>
            </a:r>
          </a:p>
          <a:p>
            <a:endParaRPr lang="en-NZ" sz="2000" dirty="0" smtClean="0"/>
          </a:p>
          <a:p>
            <a:r>
              <a:rPr lang="en-NZ" sz="3800" dirty="0" smtClean="0"/>
              <a:t>Expected external expertise will be used by applicants</a:t>
            </a:r>
          </a:p>
          <a:p>
            <a:endParaRPr lang="en-NZ" sz="2000" dirty="0" smtClean="0"/>
          </a:p>
          <a:p>
            <a:r>
              <a:rPr lang="en-NZ" sz="3800" dirty="0" smtClean="0"/>
              <a:t>Dissemination of  outcomes to share findings with all teachers</a:t>
            </a:r>
          </a:p>
          <a:p>
            <a:endParaRPr lang="en-NZ" sz="2000" dirty="0" smtClean="0"/>
          </a:p>
          <a:p>
            <a:r>
              <a:rPr lang="en-NZ" sz="3800" dirty="0"/>
              <a:t>Funding </a:t>
            </a:r>
            <a:r>
              <a:rPr lang="en-NZ" sz="3800" dirty="0" smtClean="0"/>
              <a:t>initially for </a:t>
            </a:r>
            <a:r>
              <a:rPr lang="en-NZ" sz="3800" dirty="0"/>
              <a:t>three years </a:t>
            </a:r>
            <a:endParaRPr lang="en-NZ" sz="3800" dirty="0" smtClean="0"/>
          </a:p>
          <a:p>
            <a:endParaRPr lang="en-NZ" sz="2000" dirty="0" smtClean="0"/>
          </a:p>
          <a:p>
            <a:r>
              <a:rPr lang="en-NZ" sz="3800" dirty="0" smtClean="0"/>
              <a:t>Reviewed in second year to evaluate success</a:t>
            </a:r>
            <a:endParaRPr lang="en-NZ" sz="3800" dirty="0"/>
          </a:p>
          <a:p>
            <a:pPr marL="361950" indent="-361950">
              <a:buNone/>
            </a:pPr>
            <a:endParaRPr lang="en-NZ" dirty="0" smtClean="0"/>
          </a:p>
          <a:p>
            <a:endParaRPr lang="en-NZ" dirty="0" smtClean="0"/>
          </a:p>
          <a:p>
            <a:endParaRPr lang="en-NZ" dirty="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8256611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706090"/>
          </a:xfrm>
        </p:spPr>
        <p:txBody>
          <a:bodyPr>
            <a:noAutofit/>
          </a:bodyPr>
          <a:lstStyle/>
          <a:p>
            <a:r>
              <a:rPr lang="en-NZ" b="1" dirty="0" smtClean="0"/>
              <a:t>Resourcing</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52736"/>
            <a:ext cx="8363272" cy="5400600"/>
          </a:xfrm>
          <a:solidFill>
            <a:schemeClr val="bg1"/>
          </a:solidFill>
          <a:ln>
            <a:solidFill>
              <a:schemeClr val="tx1">
                <a:alpha val="40000"/>
              </a:schemeClr>
            </a:solidFill>
          </a:ln>
          <a:effectLst>
            <a:outerShdw blurRad="50800" dist="38100" algn="l" rotWithShape="0">
              <a:prstClr val="black">
                <a:alpha val="40000"/>
              </a:prstClr>
            </a:outerShdw>
          </a:effectLst>
        </p:spPr>
        <p:txBody>
          <a:bodyPr>
            <a:normAutofit lnSpcReduction="10000"/>
          </a:bodyPr>
          <a:lstStyle/>
          <a:p>
            <a:endParaRPr lang="en-NZ" sz="1600" b="1" dirty="0" smtClean="0"/>
          </a:p>
          <a:p>
            <a:r>
              <a:rPr lang="en-NZ" sz="2800" dirty="0" smtClean="0"/>
              <a:t>Funding </a:t>
            </a:r>
            <a:r>
              <a:rPr lang="en-NZ" sz="2800" dirty="0"/>
              <a:t>phasing in over 2015-2017</a:t>
            </a:r>
          </a:p>
          <a:p>
            <a:endParaRPr lang="en-NZ" sz="1050" dirty="0" smtClean="0"/>
          </a:p>
          <a:p>
            <a:r>
              <a:rPr lang="en-NZ" sz="2800" dirty="0" smtClean="0"/>
              <a:t>$359 million cumulatively over those years </a:t>
            </a:r>
          </a:p>
          <a:p>
            <a:endParaRPr lang="en-NZ" sz="1050" dirty="0" smtClean="0"/>
          </a:p>
          <a:p>
            <a:r>
              <a:rPr lang="en-NZ" sz="2800" dirty="0"/>
              <a:t>$</a:t>
            </a:r>
            <a:r>
              <a:rPr lang="en-NZ" sz="2800" dirty="0" smtClean="0"/>
              <a:t>155 million </a:t>
            </a:r>
            <a:r>
              <a:rPr lang="en-NZ" sz="2800" dirty="0"/>
              <a:t>per year </a:t>
            </a:r>
            <a:r>
              <a:rPr lang="en-NZ" sz="2800" dirty="0" smtClean="0"/>
              <a:t>from 2017 on-going funding to resource components</a:t>
            </a:r>
          </a:p>
          <a:p>
            <a:endParaRPr lang="en-NZ" sz="1100" b="1" dirty="0" smtClean="0"/>
          </a:p>
          <a:p>
            <a:r>
              <a:rPr lang="en-NZ" sz="2800" b="1" dirty="0" smtClean="0"/>
              <a:t>Costs:</a:t>
            </a:r>
          </a:p>
          <a:p>
            <a:pPr marL="896938" lvl="1" indent="-536575">
              <a:buFont typeface="Courier New" panose="02070309020205020404" pitchFamily="49" charset="0"/>
              <a:buChar char="o"/>
            </a:pPr>
            <a:r>
              <a:rPr lang="en-NZ" sz="2400" dirty="0" smtClean="0"/>
              <a:t>50% for extra teacher staffing to provide role </a:t>
            </a:r>
            <a:r>
              <a:rPr lang="en-NZ" sz="2400" dirty="0"/>
              <a:t>release time </a:t>
            </a:r>
            <a:r>
              <a:rPr lang="en-NZ" sz="2400" dirty="0" smtClean="0"/>
              <a:t>    and </a:t>
            </a:r>
            <a:r>
              <a:rPr lang="en-NZ" sz="2400" dirty="0"/>
              <a:t>inquiry time</a:t>
            </a:r>
            <a:r>
              <a:rPr lang="en-NZ" sz="2400" i="1" dirty="0"/>
              <a:t> </a:t>
            </a:r>
            <a:r>
              <a:rPr lang="en-NZ" sz="2000" dirty="0" smtClean="0"/>
              <a:t>(</a:t>
            </a:r>
            <a:r>
              <a:rPr lang="en-NZ" sz="2000" i="1" dirty="0" smtClean="0"/>
              <a:t>1100 FTTE over primary, secondary, area)</a:t>
            </a:r>
            <a:endParaRPr lang="en-NZ" sz="2400" dirty="0" smtClean="0"/>
          </a:p>
          <a:p>
            <a:pPr marL="896938" lvl="1" indent="-536575">
              <a:buFont typeface="Courier New" panose="02070309020205020404" pitchFamily="49" charset="0"/>
              <a:buChar char="o"/>
            </a:pPr>
            <a:r>
              <a:rPr lang="en-NZ" sz="2400" dirty="0" smtClean="0"/>
              <a:t>40% for salary allowances for 6250 new roles and acting </a:t>
            </a:r>
            <a:r>
              <a:rPr lang="en-NZ" sz="2400" dirty="0"/>
              <a:t>up allowances</a:t>
            </a:r>
          </a:p>
          <a:p>
            <a:pPr marL="896938" lvl="1" indent="-536575">
              <a:buFont typeface="Courier New" panose="02070309020205020404" pitchFamily="49" charset="0"/>
              <a:buChar char="o"/>
            </a:pPr>
            <a:r>
              <a:rPr lang="en-NZ" sz="2400" dirty="0" smtClean="0"/>
              <a:t>10% for all other components and reimbursements</a:t>
            </a:r>
          </a:p>
          <a:p>
            <a:endParaRPr lang="en-NZ" sz="1100" b="1" dirty="0"/>
          </a:p>
          <a:p>
            <a:pPr marL="0" indent="0">
              <a:buNone/>
            </a:pPr>
            <a:endParaRPr lang="en-NZ" dirty="0"/>
          </a:p>
        </p:txBody>
      </p:sp>
      <p:sp>
        <p:nvSpPr>
          <p:cNvPr id="5" name="Isosceles Triangle 4">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242831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26959" y="1340768"/>
            <a:ext cx="8229600" cy="4896544"/>
          </a:xfrm>
        </p:spPr>
        <p:txBody>
          <a:bodyPr>
            <a:normAutofit/>
          </a:bodyPr>
          <a:lstStyle/>
          <a:p>
            <a:pPr marL="0" indent="0">
              <a:buNone/>
            </a:pPr>
            <a:r>
              <a:rPr lang="en-NZ" sz="2800" dirty="0" smtClean="0"/>
              <a:t>If asked PPTA has other priorities for $155M p.a.</a:t>
            </a:r>
          </a:p>
          <a:p>
            <a:pPr marL="0" indent="0">
              <a:buNone/>
            </a:pPr>
            <a:endParaRPr lang="en-NZ" sz="1050" dirty="0" smtClean="0"/>
          </a:p>
          <a:p>
            <a:pPr marL="0" indent="0">
              <a:buNone/>
            </a:pPr>
            <a:r>
              <a:rPr lang="en-NZ" sz="2800" b="1" dirty="0" smtClean="0"/>
              <a:t>BUT this was never an option</a:t>
            </a:r>
          </a:p>
          <a:p>
            <a:pPr marL="0" indent="0">
              <a:buNone/>
            </a:pPr>
            <a:endParaRPr lang="en-NZ" sz="1100" dirty="0" smtClean="0"/>
          </a:p>
          <a:p>
            <a:r>
              <a:rPr lang="en-NZ" sz="2400" dirty="0" smtClean="0"/>
              <a:t>It </a:t>
            </a:r>
            <a:r>
              <a:rPr lang="en-NZ" sz="2400" dirty="0"/>
              <a:t>is </a:t>
            </a:r>
            <a:r>
              <a:rPr lang="en-NZ" sz="2400" dirty="0" smtClean="0"/>
              <a:t>a Government policy priority</a:t>
            </a:r>
            <a:endParaRPr lang="en-NZ" sz="2400" dirty="0"/>
          </a:p>
          <a:p>
            <a:r>
              <a:rPr lang="en-NZ" sz="2400" dirty="0"/>
              <a:t>Money </a:t>
            </a:r>
            <a:r>
              <a:rPr lang="en-NZ" sz="2400" dirty="0" smtClean="0"/>
              <a:t>is in </a:t>
            </a:r>
            <a:r>
              <a:rPr lang="en-NZ" sz="2400" dirty="0"/>
              <a:t>2014 budget </a:t>
            </a:r>
            <a:r>
              <a:rPr lang="en-NZ" sz="2400" dirty="0" smtClean="0"/>
              <a:t>for </a:t>
            </a:r>
            <a:r>
              <a:rPr lang="en-NZ" sz="2400" dirty="0"/>
              <a:t>IES only</a:t>
            </a:r>
          </a:p>
          <a:p>
            <a:r>
              <a:rPr lang="en-NZ" sz="2400" dirty="0"/>
              <a:t>No NZ government ever put its budget </a:t>
            </a:r>
            <a:r>
              <a:rPr lang="en-NZ" sz="2400" dirty="0" smtClean="0"/>
              <a:t>up </a:t>
            </a:r>
            <a:r>
              <a:rPr lang="en-NZ" sz="2400" dirty="0"/>
              <a:t>for a veto</a:t>
            </a:r>
          </a:p>
          <a:p>
            <a:r>
              <a:rPr lang="en-NZ" sz="2400" dirty="0" smtClean="0"/>
              <a:t>Unspent IES </a:t>
            </a:r>
            <a:r>
              <a:rPr lang="en-NZ" sz="2400" dirty="0"/>
              <a:t>money </a:t>
            </a:r>
            <a:r>
              <a:rPr lang="en-NZ" sz="2400" dirty="0" smtClean="0"/>
              <a:t>goes to </a:t>
            </a:r>
            <a:r>
              <a:rPr lang="en-NZ" sz="2400" dirty="0"/>
              <a:t>consolidated fund (more roads? budget surplus?)</a:t>
            </a:r>
          </a:p>
          <a:p>
            <a:pPr marL="0" indent="0">
              <a:buNone/>
            </a:pPr>
            <a:endParaRPr lang="en-NZ" sz="2400" dirty="0" smtClean="0"/>
          </a:p>
          <a:p>
            <a:pPr marL="0" indent="0">
              <a:buNone/>
            </a:pPr>
            <a:r>
              <a:rPr lang="en-NZ" sz="2400" dirty="0" smtClean="0"/>
              <a:t>Only </a:t>
            </a:r>
            <a:r>
              <a:rPr lang="en-NZ" sz="2400" dirty="0"/>
              <a:t>way to </a:t>
            </a:r>
            <a:r>
              <a:rPr lang="en-NZ" sz="2400" dirty="0" smtClean="0"/>
              <a:t>redirect the IES money is </a:t>
            </a:r>
            <a:r>
              <a:rPr lang="en-NZ" sz="2400" dirty="0"/>
              <a:t>to change </a:t>
            </a:r>
            <a:r>
              <a:rPr lang="en-NZ" sz="2400" dirty="0" smtClean="0"/>
              <a:t>government at next general election (2017)</a:t>
            </a:r>
            <a:endParaRPr lang="en-NZ" sz="2400" dirty="0"/>
          </a:p>
          <a:p>
            <a:pPr marL="514350" indent="-514350">
              <a:buFont typeface="+mj-lt"/>
              <a:buAutoNum type="arabicPeriod"/>
            </a:pPr>
            <a:endParaRPr lang="en-NZ" sz="900" dirty="0"/>
          </a:p>
          <a:p>
            <a:pPr marL="228600" indent="-228600">
              <a:buFont typeface="Arial" pitchFamily="34" charset="0"/>
              <a:buAutoNum type="arabicPeriod" startAt="3"/>
            </a:pPr>
            <a:endParaRPr lang="en-NZ" sz="1200" dirty="0"/>
          </a:p>
          <a:p>
            <a:pPr marL="228600" lvl="0" indent="-228600">
              <a:buAutoNum type="arabicPeriod" startAt="3"/>
            </a:pPr>
            <a:endParaRPr lang="en-NZ" sz="1200" dirty="0"/>
          </a:p>
          <a:p>
            <a:pPr marL="446088" indent="-446088"/>
            <a:endParaRPr lang="en-NZ" sz="1200" dirty="0"/>
          </a:p>
          <a:p>
            <a:pPr marL="514350" indent="-514350">
              <a:buFont typeface="+mj-lt"/>
              <a:buAutoNum type="arabicPeriod"/>
            </a:pPr>
            <a:endParaRPr lang="en-NZ" sz="900" dirty="0"/>
          </a:p>
          <a:p>
            <a:pPr marL="514350" indent="-514350">
              <a:buFont typeface="+mj-lt"/>
              <a:buAutoNum type="arabicPeriod"/>
            </a:pPr>
            <a:endParaRPr lang="en-NZ" sz="900" dirty="0"/>
          </a:p>
          <a:p>
            <a:pPr marL="446088" indent="-446088"/>
            <a:endParaRPr lang="en-NZ" sz="1200" dirty="0" smtClean="0"/>
          </a:p>
          <a:p>
            <a:pPr marL="446088" indent="-446088"/>
            <a:endParaRPr lang="en-NZ" dirty="0"/>
          </a:p>
        </p:txBody>
      </p:sp>
      <p:sp>
        <p:nvSpPr>
          <p:cNvPr id="2" name="Title 1"/>
          <p:cNvSpPr>
            <a:spLocks noGrp="1"/>
          </p:cNvSpPr>
          <p:nvPr>
            <p:ph type="title"/>
          </p:nvPr>
        </p:nvSpPr>
        <p:spPr>
          <a:xfrm>
            <a:off x="557155" y="188640"/>
            <a:ext cx="8229600" cy="1143000"/>
          </a:xfrm>
        </p:spPr>
        <p:txBody>
          <a:bodyPr/>
          <a:lstStyle/>
          <a:p>
            <a:r>
              <a:rPr lang="en-NZ" dirty="0" smtClean="0"/>
              <a:t>Better way to spend the money?</a:t>
            </a:r>
            <a:endParaRPr lang="en-NZ" dirty="0"/>
          </a:p>
        </p:txBody>
      </p:sp>
      <p:sp>
        <p:nvSpPr>
          <p:cNvPr id="4" name="Isosceles Triangle 3">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157210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Contents</a:t>
            </a:r>
            <a:endParaRPr lang="en-NZ" dirty="0"/>
          </a:p>
        </p:txBody>
      </p:sp>
      <p:sp>
        <p:nvSpPr>
          <p:cNvPr id="3" name="Content Placeholder 2"/>
          <p:cNvSpPr>
            <a:spLocks noGrp="1"/>
          </p:cNvSpPr>
          <p:nvPr>
            <p:ph idx="1"/>
          </p:nvPr>
        </p:nvSpPr>
        <p:spPr>
          <a:xfrm>
            <a:off x="457200" y="1196752"/>
            <a:ext cx="8229600" cy="5256584"/>
          </a:xfrm>
        </p:spPr>
        <p:txBody>
          <a:bodyPr>
            <a:normAutofit fontScale="62500" lnSpcReduction="20000"/>
          </a:bodyPr>
          <a:lstStyle/>
          <a:p>
            <a:r>
              <a:rPr lang="en-NZ" dirty="0" smtClean="0">
                <a:hlinkClick r:id="rId2" action="ppaction://hlinksldjump"/>
              </a:rPr>
              <a:t>What is a variation </a:t>
            </a:r>
            <a:endParaRPr lang="en-NZ" dirty="0" smtClean="0"/>
          </a:p>
          <a:p>
            <a:r>
              <a:rPr lang="en-NZ" dirty="0" smtClean="0">
                <a:hlinkClick r:id="rId3" action="ppaction://hlinksldjump"/>
              </a:rPr>
              <a:t>Purpose of this variation</a:t>
            </a:r>
            <a:endParaRPr lang="en-NZ" dirty="0" smtClean="0"/>
          </a:p>
          <a:p>
            <a:r>
              <a:rPr lang="en-NZ" dirty="0" smtClean="0">
                <a:hlinkClick r:id="rId4" action="ppaction://hlinksldjump"/>
              </a:rPr>
              <a:t>Quick timeline</a:t>
            </a:r>
            <a:endParaRPr lang="en-NZ" dirty="0" smtClean="0"/>
          </a:p>
          <a:p>
            <a:r>
              <a:rPr lang="en-NZ" dirty="0" smtClean="0">
                <a:hlinkClick r:id="rId5" action="ppaction://hlinksldjump"/>
              </a:rPr>
              <a:t>PPTA policy </a:t>
            </a:r>
            <a:endParaRPr lang="en-NZ" dirty="0" smtClean="0"/>
          </a:p>
          <a:p>
            <a:r>
              <a:rPr lang="en-NZ" dirty="0" smtClean="0">
                <a:hlinkClick r:id="rId6" action="ppaction://hlinksldjump"/>
              </a:rPr>
              <a:t>Bottom lines</a:t>
            </a:r>
            <a:endParaRPr lang="en-NZ" dirty="0" smtClean="0"/>
          </a:p>
          <a:p>
            <a:r>
              <a:rPr lang="en-NZ" dirty="0" smtClean="0">
                <a:hlinkClick r:id="rId7" action="ppaction://hlinksldjump"/>
              </a:rPr>
              <a:t>Aims of IES</a:t>
            </a:r>
            <a:endParaRPr lang="en-NZ" dirty="0" smtClean="0"/>
          </a:p>
          <a:p>
            <a:r>
              <a:rPr lang="en-NZ" dirty="0" smtClean="0">
                <a:hlinkClick r:id="rId8" action="ppaction://hlinksldjump"/>
              </a:rPr>
              <a:t>Communities of Schools</a:t>
            </a:r>
            <a:endParaRPr lang="en-NZ" dirty="0" smtClean="0"/>
          </a:p>
          <a:p>
            <a:r>
              <a:rPr lang="en-NZ" dirty="0" smtClean="0">
                <a:hlinkClick r:id="rId9" action="ppaction://hlinksldjump"/>
              </a:rPr>
              <a:t>Across Community Teacher role</a:t>
            </a:r>
            <a:endParaRPr lang="en-NZ" dirty="0" smtClean="0"/>
          </a:p>
          <a:p>
            <a:r>
              <a:rPr lang="en-NZ" dirty="0" smtClean="0">
                <a:hlinkClick r:id="rId10" action="ppaction://hlinksldjump"/>
              </a:rPr>
              <a:t>Within School role</a:t>
            </a:r>
            <a:endParaRPr lang="en-NZ" dirty="0" smtClean="0"/>
          </a:p>
          <a:p>
            <a:r>
              <a:rPr lang="en-NZ" dirty="0" smtClean="0">
                <a:hlinkClick r:id="rId11" action="ppaction://hlinksldjump"/>
              </a:rPr>
              <a:t>CoS leadership role</a:t>
            </a:r>
            <a:endParaRPr lang="en-NZ" dirty="0" smtClean="0"/>
          </a:p>
          <a:p>
            <a:r>
              <a:rPr lang="en-NZ" dirty="0" smtClean="0">
                <a:hlinkClick r:id="rId12" action="ppaction://hlinksldjump"/>
              </a:rPr>
              <a:t>Inquiry time </a:t>
            </a:r>
            <a:endParaRPr lang="en-NZ" dirty="0" smtClean="0"/>
          </a:p>
          <a:p>
            <a:r>
              <a:rPr lang="en-NZ" dirty="0" smtClean="0">
                <a:hlinkClick r:id="rId13" action="ppaction://hlinksldjump"/>
              </a:rPr>
              <a:t>Teacher-led innovation fund</a:t>
            </a:r>
            <a:endParaRPr lang="en-NZ" dirty="0" smtClean="0"/>
          </a:p>
          <a:p>
            <a:r>
              <a:rPr lang="en-NZ" dirty="0" smtClean="0">
                <a:hlinkClick r:id="rId14" action="ppaction://hlinksldjump"/>
              </a:rPr>
              <a:t>Resourcing of IES </a:t>
            </a:r>
            <a:endParaRPr lang="en-NZ" dirty="0" smtClean="0"/>
          </a:p>
          <a:p>
            <a:r>
              <a:rPr lang="en-NZ" dirty="0" smtClean="0">
                <a:hlinkClick r:id="rId15" action="ppaction://hlinksldjump"/>
              </a:rPr>
              <a:t>Better ways to spend the money?</a:t>
            </a:r>
            <a:endParaRPr lang="en-NZ" dirty="0" smtClean="0"/>
          </a:p>
          <a:p>
            <a:r>
              <a:rPr lang="en-NZ" dirty="0" smtClean="0">
                <a:hlinkClick r:id="rId16" action="ppaction://hlinksldjump"/>
              </a:rPr>
              <a:t>Next steps and PUM motion</a:t>
            </a:r>
            <a:endParaRPr lang="en-NZ" dirty="0" smtClean="0"/>
          </a:p>
          <a:p>
            <a:r>
              <a:rPr lang="en-NZ" dirty="0" smtClean="0">
                <a:hlinkClick r:id="rId17" action="ppaction://hlinksldjump"/>
              </a:rPr>
              <a:t>What if?</a:t>
            </a:r>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a:p>
        </p:txBody>
      </p:sp>
    </p:spTree>
    <p:extLst>
      <p:ext uri="{BB962C8B-B14F-4D97-AF65-F5344CB8AC3E}">
        <p14:creationId xmlns:p14="http://schemas.microsoft.com/office/powerpoint/2010/main" val="2485156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287" y="310773"/>
            <a:ext cx="8229600" cy="885979"/>
          </a:xfrm>
        </p:spPr>
        <p:txBody>
          <a:bodyPr/>
          <a:lstStyle/>
          <a:p>
            <a:pPr>
              <a:tabLst>
                <a:tab pos="2239963" algn="l"/>
              </a:tabLst>
            </a:pPr>
            <a:r>
              <a:rPr lang="en-NZ" dirty="0" smtClean="0"/>
              <a:t>Next steps</a:t>
            </a:r>
            <a:endParaRPr lang="en-NZ" dirty="0"/>
          </a:p>
        </p:txBody>
      </p:sp>
      <p:sp>
        <p:nvSpPr>
          <p:cNvPr id="4" name="Rectangle 3"/>
          <p:cNvSpPr/>
          <p:nvPr/>
        </p:nvSpPr>
        <p:spPr>
          <a:xfrm>
            <a:off x="611560" y="1628800"/>
            <a:ext cx="7920880" cy="3693319"/>
          </a:xfrm>
          <a:prstGeom prst="rect">
            <a:avLst/>
          </a:prstGeom>
        </p:spPr>
        <p:txBody>
          <a:bodyPr wrap="square">
            <a:spAutoFit/>
          </a:bodyPr>
          <a:lstStyle/>
          <a:p>
            <a:pPr marL="342900" indent="-342900" algn="just">
              <a:buFont typeface="Arial" pitchFamily="34" charset="0"/>
              <a:buChar char="•"/>
            </a:pPr>
            <a:endParaRPr lang="en-NZ" sz="1000" dirty="0"/>
          </a:p>
          <a:p>
            <a:pPr marL="342900" indent="-342900" algn="just">
              <a:buFont typeface="Arial" pitchFamily="34" charset="0"/>
              <a:buChar char="•"/>
            </a:pPr>
            <a:r>
              <a:rPr lang="en-NZ" sz="2800" dirty="0" smtClean="0"/>
              <a:t>A proposed settlement for a variation of the STCA to include the two new teacher roles will be taken out to PUMs between 10</a:t>
            </a:r>
            <a:r>
              <a:rPr lang="en-NZ" sz="2800" baseline="30000" dirty="0" smtClean="0"/>
              <a:t>th</a:t>
            </a:r>
            <a:r>
              <a:rPr lang="en-NZ" sz="2800" dirty="0" smtClean="0"/>
              <a:t> and 20</a:t>
            </a:r>
            <a:r>
              <a:rPr lang="en-NZ" sz="2800" baseline="30000" dirty="0" smtClean="0"/>
              <a:t>th</a:t>
            </a:r>
            <a:r>
              <a:rPr lang="en-NZ" sz="2800" dirty="0" smtClean="0"/>
              <a:t> November</a:t>
            </a:r>
          </a:p>
          <a:p>
            <a:pPr marL="342900" indent="-342900" algn="just">
              <a:buFont typeface="Arial" pitchFamily="34" charset="0"/>
              <a:buChar char="•"/>
            </a:pPr>
            <a:endParaRPr lang="en-NZ" sz="2800" dirty="0"/>
          </a:p>
          <a:p>
            <a:pPr marL="342900" indent="-342900" algn="just">
              <a:buFont typeface="Arial" pitchFamily="34" charset="0"/>
              <a:buChar char="•"/>
            </a:pPr>
            <a:r>
              <a:rPr lang="en-NZ" sz="2800" dirty="0" smtClean="0"/>
              <a:t>You will then vote to ratify or reject the variation</a:t>
            </a:r>
          </a:p>
          <a:p>
            <a:pPr marL="342900" indent="-342900" algn="just">
              <a:buFont typeface="Arial" pitchFamily="34" charset="0"/>
              <a:buChar char="•"/>
            </a:pPr>
            <a:endParaRPr lang="en-NZ" sz="2800" dirty="0" smtClean="0"/>
          </a:p>
          <a:p>
            <a:pPr marL="285750" indent="-285750" algn="just">
              <a:buFont typeface="Arial" pitchFamily="34" charset="0"/>
              <a:buChar char="•"/>
            </a:pPr>
            <a:r>
              <a:rPr lang="en-NZ" sz="2800" dirty="0" smtClean="0"/>
              <a:t>If ratified the two new teacher roles will be added to the STCA</a:t>
            </a:r>
          </a:p>
        </p:txBody>
      </p:sp>
      <p:sp>
        <p:nvSpPr>
          <p:cNvPr id="5" name="AutoShape 2" descr="data:image/jpeg;base64,/9j/4AAQSkZJRgABAQAAAQABAAD/2wCEAAkGBxQSERIUEBQUFBUUFBQQFRYUFRQVFBQVFBQWFxYUFRQYHCggGBolHBQUIjEhJSkrLi4uFx8zODMsNygtLisBCgoKDg0OGhAQGywkHCQsLCwsLCwsLCwsLCwsLCwsLCwsLCwsLCwsLCwsLCwsLCwsLCwsLCwsLCwsLCwsLCwsLP/AABEIALYBFgMBIgACEQEDEQH/xAAcAAABBQEBAQAAAAAAAAAAAAAAAQIDBAUGBwj/xABBEAABAwIEAwYEAwYFAgcAAAABAAIRAyEEEjFBBVFxBhMiYYGRFDKhsVLB8AcjQmLR4RUzkrLCcvFDRFSCg5PS/8QAGQEBAQEBAQEAAAAAAAAAAAAAAAECAwQF/8QAJREAAgIBBAICAgMAAAAAAAAAAAECEQMSITFBBFETYSJxMkKB/9oADAMBAAIRAxEAPwDtSEicU0qgJSOckJTSqBr68KCjjMx5KPFYZx+UwmYXh7gZJk8houiUaMNuzWARTpQZlLSa6LhPLgNVzNkoKckpkJ7oUoELnFRGupXFUMZVy3C0lZG6L1OslNRZVLGiRdadNwIsko0E7HypGhIxqmZTWCjQJUjaakbTSwhRhoqti6RDSWkyr8pjyiYKFB7oupc6WoE2FSC96nNqqniKkaJjK3NWiWabaqkFRY78XCgq8Tyjmig2NSRvOrJM65xnGATcwrY4iOarxtE1pmpVMqpUaq3xya3HA6poY1IlpUgDKmc8KjVxezbp1JhN3K17FhXxA2E9Fi48moCGh09DZdCGDZEAKxlQas4zD8BeZLiG9dUi6qo2dELt8sjn8SLBTXJSVHVBIsvMjsLCUBQU3HQqwzzVaJY4UwVcoUQq1Mq1TqLLKXmgRommkDsFA+tZSYd8i6hSs5kKGqeStOpSVH3N1bIVwxU+IYYlpIWwKKl+GVUqYas4bC4F9VxiwFifPyWrgsO+m8tJJ06LoqWBaCSGgE6kbqpjG+JdJZdWxzWOh9J6stes4PT21Vyo6GkHpC5UhWTm1lKFlkuSZlB3iQ1EoD6xVZ9VFSqszGYyAtxjZmTonqVxeVkYjiMGAoKVPvDLnQSed/ZWv8LbqXEr0aYx5OOpy4M2tjnSTNlVdjjzWni+HMOjtFj4ihBsu8NLOM9SH0a/ik3WkMSDeFiZU9rnaCei1KCZlTovYjiREtaoqbyR4jCriiSb2VnuWgC8n2SkhbZeo8RFOB8yu4TiZfmLhHIBYb6Ab11ujDuI3hYeOLRtTaZvs4leNFabiJ3WA+NiZR8YWjzXN4r4OiyVydEHoWJQxxIuYQsPGzayI3i9K0qGnqrlNgXnOpGQlaFYFNIaSAiCc1ydkSFqhRxdKnpvVcNTmlQFwvhNY9V8ykaVCltrkraygD00uQFw4iyo1WzJKkUWIY5whkDrP5LSRGVct7KTuLSrWDwgYOZ+inqMVbIZhCaSrrqYVHFvj5blVKw9gNVMfXGibRp7lWKbB5JSIUa2KA1nkquLoCoLHoVocSoB7SN9uqz+GcLfMuMCdOf9l2hSVnKV3Rj/AAxY69v15KXO91hP1uu0Zg26kCUoosboB7KvP9BYfs4qvh6jfuqD3krv8VgRUaRcA6ws1vZ3IZaQY2I/NbhnjW5ieF3sceKam7twHyxtyK7Clh4ddgHnAU76DXagI/I+iLB9nGvwb2j5ZncXULqThqCF1z8Ps1sbCVUf2fqO+Z4gnktRzLsSwvo5h5J3SBdDU7OwPn6WWbX4a9s2noukckHwzlLHNclY17QAPZR21Kn+Df8AhKjfTgwtKujLvsjLuSRPyoWiWdj8OZspe5cNE+jXaSrrarV8t2fRVFJuYagqZglWxUaU0gbFZNDDSTRTClDhzS2QDHAKBzVac0Qqj3ckSAiMySUSlEHhyM6YAlbTJShY7vFLSeq5pFY3E+NFjiyiA4icx1uP4QNz+tlG0uSnVMdZQVsQFx1DjtQmzy4m2VozeosZEcoCtHiZMiQ4A2kZToZHmQRGg1HmopR7Ds2a+KA1KofEXtdZuIeHGz9bwdI2vaEyhjA10FwnSLj7heqPx1szzylO90alTFZdSrFB87rPyNqEE6c/6FXab6dMQLx6qyiq25EZO9+DRpYbcmUOqhpiPVUWY2bK9Rpg+fVc3GuTopXwTUnyE4Muiw0UNfFBuphc6t7G7rkuNcnF6yGY3MfDdWWOJRxoKSY/EAaqq7FNCummDqq1Sk1smyqrsjsnpVREm0XvZQ4fijajnNbNtD+LnCysXUNRzGgw12YjzDQAZ9XN9lQx+IFEhxflINgPmn/pFzb7LjPJvsaR0FavJVPEVHHQKvw/j9HENzf5ZktgixI10VirVIuAHN5tMrrjyRZznaMTEVSCR91UeJWzVxDCPlHtdZtQCbCF9GH6PFP9ldtOULToYkNEQlRyfoKK9kdLEOCf8c7mocqMqulGdbLIxztyVK3iDgqOVLlWXjiaWSRfpcSdN1bpcUBWNlQGrLxRZVmkjoPi5TqVWViMqHSVqYSo0DzXGWKjvDLqLyblVY4sbXTHY8LCgzo8kS6ByTmF06Kg7iQGihxPHS1psJ269FJRcVb4CyRbpEnaHjPdMyt+dw1/A3n15LiqVE1DmGnI6b3nnb+ysV81Q53mSSSTP0UuCoicom+pHT5et9rrwt6nZ2SCvw4VaTqYHhIbndp3hm4n8INvP0We7soaZmjWq0vFECo7KZGsab8l2WHoDKI0yiI8to3CkbhWyTBn5uX2/Na2LTOFfgsczSq2qL/O0ba3ZB9+SrfHYljsz8MNBJpOIsRbwkH7hehdyAQYJ119zKHUG6wdB0AB8uqloulnC0+0jBAe2rSI1mnNxsCyfPZXsN2ipvkNrMJm0nK47RD10lXhzHEyAddQDqPrdZlfsrQeLsF2tJ9+S2m1wzDS7HMxRF2+K42y/wBZWxh+MtaAHtcOkOH5H6Lk3diWtBNJ76fzXY5zbh1vlKbW4NjafyYgvbfw1Ax4MDckZp9Vv5JPkihFcHZN4zSfOR4kbGWx/qATH0BUuTI8rhcL32LpmX0KT7wC0vpnSTJJckpcaAMvo12HXw5X+fzBwJ9lY5miSgmehYfChulk6piA3dcIztGC4RiC28ZauZvT/MEey3MDxR3zFlKqIN2yTbzDiPotrNF7sy4NcG1U4hAtK5vjXaQxlYJuBmd4RoXWGp0XTU+NUoGemRP4QHR1FiF59jMK51SQM0G516eHW35rnmmmqRYxa5KuK4jWNdjS+JDmjIAzdpiRc6H2Vh9Q5eRMEc/5r9SqHE8OWim9wILajRedHHuyY2+fmrb25mA38NwdTvAt+rrzmy1wAF2aALPcRtEtmT7eS3a1IgSJaYBkdBuJ+65/s62XVQNZa+1tyDflDgupggWvDQNv4deXkoikGDplzJJkyRJPmpfh+adgahykG99ugV9hte2y+thm/jR4pwWtlH4cRaUK694CFrXImiJRyJMis5EZF3POV8iMisZEZEBBkS5VPkRkQEGRKApsiXIgIQSE0tU+RGVQEBCy8Qc7jy0F9PzTeJ9oKDXNptqBziY8N2g/zO0VjAmDJEg6y2T6WuvmeTm1ulwj34MWlW+RfhILR7W26cuoWnw/DQwRtnnmb2j1/XJcNRIIcb+M87WMCfpYLTpMEaa2tP1i6862PTVhTow0cwPYgbJTrfcD77J9MxHr1/XRJUItyyqorGufG49Tprf9Qnd3At6eigxbCZy6mBcWPpbmpKRIA2BluWbT5H0WkZY6pSE6XMbeXRZfDuKUqz6lNpIfTJa9rmwZa4glpm4kc1sFxPsFwr+FvfjMccOSK9J7K9PYVG1GAup8pM2PodbXSmS2dhUqNa4Ne5oLicrS/K50AWboTspH0CWgxadLbj+i5PiPFmYhuCrBsOp4plJ7Dqxz2EEQbgS36FV+OYWg3H1e/wARWwzX0qVRr6NQs8R8BzAC/wAvkmkWdi6i2PEy1jY39lWHDaZd4WyLa66G365rL4NQBf8AuuK/EsylvdEUXPB0BzZnOJEk7KxwriT2VX4fGlgqNGdj2gsZVpyYe0EmDr7EbXUGyPEdnaboOSIIcNpgRFt+XoVmV+x9Jo8ALCJuwwb3vFt91oN7Rvcx1VuFr1aXed2x1GKjiGgzULLEMlsTJE7paHbLCOcGvc+m4+EtqUqliRBFgRrG+5UcLCdHP/4VjKdqVdzhtmvboZA9lVrcSxLB46THjno42tpA0PJeiVqAAzN69dD6f2WTjWNfIjmNATN7Lm7XJqr4PL+IcZ7wluV7LEwTOhHJTcJxpdTgyTMAydedvKU3j+GDcQ2BAJcPdpO3QKnw8wajdWzoPMf906Ms6Xs9UHfOE/M0xtMEHnawXVgENaRPyltiCNTr1hcNwSp+/pOA3M6DURZdJwxzxVqh5Ia58s3EG41vyEeSywbHDifED5HQjnz6q4QqPDqvjgGxBsZnnutXu19PxHeM8WdfmQ06f61Qp2MO10Lu+TEeBMiTIrGVGVbs5UV8iXIp8qMqWKIMiMinyoypYohyIyKfKjKgogyJHU5kHQ2VjKjIgPJ+1fZp2HeXU2udRNw6Ccn8rzt5E6q72R48HA0qzgC0eFzrZm7jNzC9A4pwxmIpPpVAcrhFjBB2IPMLxTi2Bq4PEGm+zmHMxwsHNPyvHkeXUL5vkYdLtcHvw5dSp8nsNCsCzwua67S0zIkGR4vRa2GrZpAkEQ6HC3vodrg8l5/2a4myuzMAG1G+FwGoncTPhK6fA42q1wg03ECwd4SRvOW0RFgNvK/mT9noN8H5SRHiIkXBsUOGkX1HO/5LOwmOkOz03UiHDUCCLXhpIjzsrtDENdOkA2IO15/U7rYscWa22BHoU6L8vFsbXE9ErDa15B62Q03tO3L/ALqkGGRHT81Up8Oy4upiM/8AmMYxzC2DLRZ2ab2i0BY3bbMG0STUbh87xXNH5miBlBHI+ISbTHlOZhcNSjPwvG1nVRDvh69Rv70TdoY4MAPp6jVaRDY7Tdmn1XirhcudzmOqsJDW1Cwy2o0ugB9oPMHnMr2gwdVmJpV24V2KaKDqFRgY2oJD8wlrgfxG8bKxisBjKhbUoYpuHmmA+g+m1zA9sz4w1xjTdZXCcfxOsHOYcG8U6jqLw8PY/M03Ih7WqkDD8YwtOoC/h9bDVJyNd3HdgF0CIa7/AIpeNMPEKvcUMoZQzOfXIPhc9sd0CNnEXHJs7K/X7SYxuIq0KGFNYUwxzu7rFpy1GAzlymbyLclawPGqtWo5lXB4micpdmewBhIAEB1pcemyAb2c4hnBovb3VagO7dTFg0NIylnNsR9Dum8IMY7GscAQ80awBAcPFTDSYcNZaVnDtdw99RlSpmZVDSwPdTrBwGmUmmSHC51lbbBQJOKY4QaYpmoKg7otaSRaLOBcRqOiAuumTPLzn1WTxJlswte+2u/Lcc1o4TiFOrJpPa8CBLHNcBJG7TrdV8do6OXXbb2WZK0E6PLO2LDmaTs9vO4MCxOousSm+Kp2kDzuLfrqun7a0fC5w3GbUDS8+ei5F7oeDzH9CuSKbmCqQ9pmcrmkZvQ/kV2lwWlojkQQRJ3gT5LgcK/Qjn9uthqu6ZUBYCRcgHnqAuc9iom4XVArMBtLg27R/EY/Ndt/hzY+Yrz01MpDg42IO/X8l6HSqRB53Xq8aUqaRxnGN7jKdIN2J80K6MS1C6tyb3KlFLYzcqMinyohe2zw0QZEuRTQlypYIMiMinypcqWKK+RLkU+VGVLBBkR3asZUZUsFfu1g9sOy7cbRy2bVZLqT+R3Y4/hO/Kx2XTZUZVJU1TKm07R86YWvVwlcyC19NxY9jpEwbtdG3n0K9S4Lj6Vem2ow67HVptLTv9fNT/tB7G/FsNag0DEMFxp3zQPlP842PpyjyrgPGH4WpInKfDUZcHrGzh/ZfLzYnFnvx5FJHthIIdDiCGzBImRN+ZV+tw0saIuc2ZxBIkxBlcth6ja7GvputGYO2Ld2ldRQ4wO6yvu8ACdQbi55FZjJPk2Ssw0RInpfXysR9UwOAvLoiLGdNyCJClo45rtQHAH2PqmVGtA8BJBmTq7pK0FuZHHX4gFlXCPL+7d+9oNABqsIBMAgkkXEDY+S5jH8V4ZXDm16DqFX+Wn3bw/mQ05HXizmz0Xd06LnnUc+f1t+vZOLa0xLrTBzBw8tTPoqpBozOybaxwlI1w7OZjNZ+S+Umb6XvzCpdnW5cRj6Y1GINWLf+IM036roQ127S7eZGseZlRUmAPc5rGtc7L3ju7DXPyiBmcR4rQLyraJTOY4rh6juIgU65wpfhmvzhjXyadRzMpDnCNRdavCsDiab5rYwYinEZe6bTfMiCC1o891a4hwShio+IpsqQCG+KpTIBM5Ya4A3vcKnS7E4Ok5r2U3sc05hlqnLIMiQ4GR6q2hRj8ExuMpitRw+GbiKVOvVpkOq02Qc7jApvBMEEbFA4M8YWq2oKVAvxIrMoVKrW08oNqLngwC7xRfYC23RYXCspvqvZJNV5qPBLS0OgCWgtBi2l9dVJxDCsr0zTqTlduyA5hDg5r2+YISyHIZqbK1I1cM/htUOjOxpfh6zY+TMHAC8HMAQLzNiuj7m5J95nUnf1+qoVuB4lzTSqY1lSg4tzTRPeQ1wIjYOtYlx9Vdx1bJAGggCNAIG+2ikmkrZUrOK7VYY5TckAOtINnb+hlcQ51qZ6faF6V2gp5xMTaIkXzSRcrzKq0gEH+Fzh7OXJFL9F1o6/ku54S8OoMJBHhi0jS21lwDHLt+y5BoiNiRcjeD/AFXPItiIs1wDaY3vl+siea7zhrs1GkZnwN+wXBVHBwlpBF26zfzldp2VqZsMydWlzfZ0j6EL0+G/ya+jjn4s0ciFNCF9E8tjCEieSmqkBKhBCAJRKSE4NQgJQgNTg1AJCVLlSwoBEBLCRCiry39p3Yq78ZhWm/ir0x0vWYP9w9ea9SQVicVJUzUJuLtHz52W7QHDPyuJ7pxv/KfxDy5j9H0w08zc7MrgRmnwkERqBvYFZHbD9mxdU7zh7WgO+eiXZQ0/ipk2Df5dtuQr8L7OcUoMDG02PaLgOqM8M6tHiFvJfOnhmnsj2xyxa5NPv5kAuabCRp5WGkeXP3s0uI1Wkw4GLgkEHz/L2WYeF8S/9IzqypSH3qKWjw7HjXCD/wC1n/6WPjn6ZrXH2jUZxar8xcT7gXi+nUXUlXi9WR4nXInYRrayp06WOaI+EJHLvWpwGLH/AJE+lQSOiaJ+mNcfZoN426Lh7ra2CmdxBpGrhIcb3Ee9ll97it8HVHR4P0hSCtXi+FrD/wBrStJSXQ1L2X6GOE/KQNCRlNgNMpCf8W3NIMEwTZwBtEEbaDaFlPxeIGmFrdO5Y78pVR3Eng3weLFtsO6PoFbfaFo3n4sHRxEQYIbuNnRbQ2lRtxjREumdgQ07k2Ig/wBlhN4kJ8VDEj/4Ko/JI7FNNjTq5eTqVb6iFBZus4kCT4vDcmQGunXYmdeSbWqB1za8zaeW1ljVMRQEZWGPNlWOha5lt9yoXYyjuA2/J0W6pfsDuLOzNIkEu1FjFhby8rea80xjSH1QfxfcLuK+Jw9/3wnkXBp8lyHFizM4tc0zycDMc1EUrUTIBvz/AF9V1vZCr4Xi4u06c7ahcdhXeEdPtK6bsfVh7gCPl8+YIupNENyjhW0muAduSJBFiLC425rrOwdUFlZgMw5r/wDU2P8AgsDEVyREg35nkefRa3YavFeoz8TJ1bq0jl/1FXxnU0znlVxZ2WVKnkoX1TxFUoAUmVKAtEGhqWE5KoBuVLCVCASEqEiFFQhCgBJCVCASEJUKkBCEKFBCEIAQlhLCASEJYRCAISpEkoAJRKEiAWUJQ1EIDzb9o2BAxDahA/eMFyJu3wn6ZV55xjBgumNthGi9c/aXR/c0X8qhZ/qaT/wXmfEGyAV87MtM2e3E7ijLwmFtGkR7LR4A/JWE7nLpOuiZgROYHa4J5HZK0ZKgOsO6Cx2XFs6HV1Kg3/EOW6v9mX5MZS8yW7btI/ossk3sNWn5h/RPwdQ06zHhp8L2u1GxB/JZxunZJK0eswhCF9g8BGlSJVoyCEIQAhCFCgkSoQCJUIVAISJUICEIQAhCFCghCEAJwKalQDkJkpQUA5NTkQhRqEsIhCCBOSBKgOc/aBTnBPP4X03e7sv/ACXllQSz9cuS9h7V0M+CxIif3TnDqzxD/avFajHBwcIga3+nmF4PKX5HrwfxI8K2H+nrbZWqxseubkeX2lQMdBk7Gbaq0ac5iJIIiDb9aleU7G1mzDMCYc1puBrtvy+6dVveRJ2jy6+SThbg6jTi0eE3O0hPcBoD5a/3U7Kem8HrZ6FF3Om2esQfqhUOx9WcK0fgc5n1kf7kL6+N3FM8ElUmaYcnShC6GBZQlQgBCEKAEIQgESFyEIBM6M6EIBc6MyEIBcyQuSoQDe8TgUIQColCEAJQhCFFRKEKAEJEIBQE4IQgIsZTz06jT/ExzfdpC8HJnLYAG8crpULxeX/X/T04OxGvAdJEjUpTiS42sClQvH0dzS4HXPdkRo6Rfl5QtB77THn817+nmhCj5B13YGqS2s06ZmuF51bB+wQhC+ngb0I8mX+T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04248" y="262478"/>
            <a:ext cx="1865645" cy="1241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sosceles Triangle 5">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2710187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287" y="310773"/>
            <a:ext cx="8229600" cy="885979"/>
          </a:xfrm>
        </p:spPr>
        <p:txBody>
          <a:bodyPr/>
          <a:lstStyle/>
          <a:p>
            <a:pPr>
              <a:tabLst>
                <a:tab pos="2239963" algn="l"/>
              </a:tabLst>
            </a:pPr>
            <a:r>
              <a:rPr lang="en-NZ" dirty="0" smtClean="0"/>
              <a:t>PUM motion</a:t>
            </a:r>
            <a:endParaRPr lang="en-NZ" dirty="0"/>
          </a:p>
        </p:txBody>
      </p:sp>
      <p:sp>
        <p:nvSpPr>
          <p:cNvPr id="5" name="AutoShape 2" descr="data:image/jpeg;base64,/9j/4AAQSkZJRgABAQAAAQABAAD/2wCEAAkGBxQSERIUEBQUFBUUFBQQFRYUFRQVFBQVFBQWFxYUFRQYHCggGBolHBQUIjEhJSkrLi4uFx8zODMsNygtLisBCgoKDg0OGhAQGywkHCQsLCwsLCwsLCwsLCwsLCwsLCwsLCwsLCwsLCwsLCwsLCwsLCwsLCwsLCwsLCwsLCwsLP/AABEIALYBFgMBIgACEQEDEQH/xAAcAAABBQEBAQAAAAAAAAAAAAAAAQIDBAUGBwj/xABBEAABAwIEAwYEAwYFAgcAAAABAAIRAyEEEjFBBVFxBhMiYYGRFDKhsVLB8AcjQmLR4RUzkrLCcvFDRFSCg5PS/8QAGQEBAQEBAQEAAAAAAAAAAAAAAAECAwQF/8QAJREAAgIBBAICAgMAAAAAAAAAAAECEQMSITFBBFETYSJxMkKB/9oADAMBAAIRAxEAPwDtSEicU0qgJSOckJTSqBr68KCjjMx5KPFYZx+UwmYXh7gZJk8houiUaMNuzWARTpQZlLSa6LhPLgNVzNkoKckpkJ7oUoELnFRGupXFUMZVy3C0lZG6L1OslNRZVLGiRdadNwIsko0E7HypGhIxqmZTWCjQJUjaakbTSwhRhoqti6RDSWkyr8pjyiYKFB7oupc6WoE2FSC96nNqqniKkaJjK3NWiWabaqkFRY78XCgq8Tyjmig2NSRvOrJM65xnGATcwrY4iOarxtE1pmpVMqpUaq3xya3HA6poY1IlpUgDKmc8KjVxezbp1JhN3K17FhXxA2E9Fi48moCGh09DZdCGDZEAKxlQas4zD8BeZLiG9dUi6qo2dELt8sjn8SLBTXJSVHVBIsvMjsLCUBQU3HQqwzzVaJY4UwVcoUQq1Mq1TqLLKXmgRommkDsFA+tZSYd8i6hSs5kKGqeStOpSVH3N1bIVwxU+IYYlpIWwKKl+GVUqYas4bC4F9VxiwFifPyWrgsO+m8tJJ06LoqWBaCSGgE6kbqpjG+JdJZdWxzWOh9J6stes4PT21Vyo6GkHpC5UhWTm1lKFlkuSZlB3iQ1EoD6xVZ9VFSqszGYyAtxjZmTonqVxeVkYjiMGAoKVPvDLnQSed/ZWv8LbqXEr0aYx5OOpy4M2tjnSTNlVdjjzWni+HMOjtFj4ihBsu8NLOM9SH0a/ik3WkMSDeFiZU9rnaCei1KCZlTovYjiREtaoqbyR4jCriiSb2VnuWgC8n2SkhbZeo8RFOB8yu4TiZfmLhHIBYb6Ab11ujDuI3hYeOLRtTaZvs4leNFabiJ3WA+NiZR8YWjzXN4r4OiyVydEHoWJQxxIuYQsPGzayI3i9K0qGnqrlNgXnOpGQlaFYFNIaSAiCc1ydkSFqhRxdKnpvVcNTmlQFwvhNY9V8ykaVCltrkraygD00uQFw4iyo1WzJKkUWIY5whkDrP5LSRGVct7KTuLSrWDwgYOZ+inqMVbIZhCaSrrqYVHFvj5blVKw9gNVMfXGibRp7lWKbB5JSIUa2KA1nkquLoCoLHoVocSoB7SN9uqz+GcLfMuMCdOf9l2hSVnKV3Rj/AAxY69v15KXO91hP1uu0Zg26kCUoosboB7KvP9BYfs4qvh6jfuqD3krv8VgRUaRcA6ws1vZ3IZaQY2I/NbhnjW5ieF3sceKam7twHyxtyK7Clh4ddgHnAU76DXagI/I+iLB9nGvwb2j5ZncXULqThqCF1z8Ps1sbCVUf2fqO+Z4gnktRzLsSwvo5h5J3SBdDU7OwPn6WWbX4a9s2noukckHwzlLHNclY17QAPZR21Kn+Df8AhKjfTgwtKujLvsjLuSRPyoWiWdj8OZspe5cNE+jXaSrrarV8t2fRVFJuYagqZglWxUaU0gbFZNDDSTRTClDhzS2QDHAKBzVac0Qqj3ckSAiMySUSlEHhyM6YAlbTJShY7vFLSeq5pFY3E+NFjiyiA4icx1uP4QNz+tlG0uSnVMdZQVsQFx1DjtQmzy4m2VozeosZEcoCtHiZMiQ4A2kZToZHmQRGg1HmopR7Ds2a+KA1KofEXtdZuIeHGz9bwdI2vaEyhjA10FwnSLj7heqPx1szzylO90alTFZdSrFB87rPyNqEE6c/6FXab6dMQLx6qyiq25EZO9+DRpYbcmUOqhpiPVUWY2bK9Rpg+fVc3GuTopXwTUnyE4Muiw0UNfFBuphc6t7G7rkuNcnF6yGY3MfDdWWOJRxoKSY/EAaqq7FNCummDqq1Sk1smyqrsjsnpVREm0XvZQ4fijajnNbNtD+LnCysXUNRzGgw12YjzDQAZ9XN9lQx+IFEhxflINgPmn/pFzb7LjPJvsaR0FavJVPEVHHQKvw/j9HENzf5ZktgixI10VirVIuAHN5tMrrjyRZznaMTEVSCR91UeJWzVxDCPlHtdZtQCbCF9GH6PFP9ldtOULToYkNEQlRyfoKK9kdLEOCf8c7mocqMqulGdbLIxztyVK3iDgqOVLlWXjiaWSRfpcSdN1bpcUBWNlQGrLxRZVmkjoPi5TqVWViMqHSVqYSo0DzXGWKjvDLqLyblVY4sbXTHY8LCgzo8kS6ByTmF06Kg7iQGihxPHS1psJ269FJRcVb4CyRbpEnaHjPdMyt+dw1/A3n15LiqVE1DmGnI6b3nnb+ysV81Q53mSSSTP0UuCoicom+pHT5et9rrwt6nZ2SCvw4VaTqYHhIbndp3hm4n8INvP0We7soaZmjWq0vFECo7KZGsab8l2WHoDKI0yiI8to3CkbhWyTBn5uX2/Na2LTOFfgsczSq2qL/O0ba3ZB9+SrfHYljsz8MNBJpOIsRbwkH7hehdyAQYJ119zKHUG6wdB0AB8uqloulnC0+0jBAe2rSI1mnNxsCyfPZXsN2ipvkNrMJm0nK47RD10lXhzHEyAddQDqPrdZlfsrQeLsF2tJ9+S2m1wzDS7HMxRF2+K42y/wBZWxh+MtaAHtcOkOH5H6Lk3diWtBNJ76fzXY5zbh1vlKbW4NjafyYgvbfw1Ax4MDckZp9Vv5JPkihFcHZN4zSfOR4kbGWx/qATH0BUuTI8rhcL32LpmX0KT7wC0vpnSTJJckpcaAMvo12HXw5X+fzBwJ9lY5miSgmehYfChulk6piA3dcIztGC4RiC28ZauZvT/MEey3MDxR3zFlKqIN2yTbzDiPotrNF7sy4NcG1U4hAtK5vjXaQxlYJuBmd4RoXWGp0XTU+NUoGemRP4QHR1FiF59jMK51SQM0G516eHW35rnmmmqRYxa5KuK4jWNdjS+JDmjIAzdpiRc6H2Vh9Q5eRMEc/5r9SqHE8OWim9wILajRedHHuyY2+fmrb25mA38NwdTvAt+rrzmy1wAF2aALPcRtEtmT7eS3a1IgSJaYBkdBuJ+65/s62XVQNZa+1tyDflDgupggWvDQNv4deXkoikGDplzJJkyRJPmpfh+adgahykG99ugV9hte2y+thm/jR4pwWtlH4cRaUK694CFrXImiJRyJMis5EZF3POV8iMisZEZEBBkS5VPkRkQEGRKApsiXIgIQSE0tU+RGVQEBCy8Qc7jy0F9PzTeJ9oKDXNptqBziY8N2g/zO0VjAmDJEg6y2T6WuvmeTm1ulwj34MWlW+RfhILR7W26cuoWnw/DQwRtnnmb2j1/XJcNRIIcb+M87WMCfpYLTpMEaa2tP1i6862PTVhTow0cwPYgbJTrfcD77J9MxHr1/XRJUItyyqorGufG49Tprf9Qnd3At6eigxbCZy6mBcWPpbmpKRIA2BluWbT5H0WkZY6pSE6XMbeXRZfDuKUqz6lNpIfTJa9rmwZa4glpm4kc1sFxPsFwr+FvfjMccOSK9J7K9PYVG1GAup8pM2PodbXSmS2dhUqNa4Ne5oLicrS/K50AWboTspH0CWgxadLbj+i5PiPFmYhuCrBsOp4plJ7Dqxz2EEQbgS36FV+OYWg3H1e/wARWwzX0qVRr6NQs8R8BzAC/wAvkmkWdi6i2PEy1jY39lWHDaZd4WyLa66G365rL4NQBf8AuuK/EsylvdEUXPB0BzZnOJEk7KxwriT2VX4fGlgqNGdj2gsZVpyYe0EmDr7EbXUGyPEdnaboOSIIcNpgRFt+XoVmV+x9Jo8ALCJuwwb3vFt91oN7Rvcx1VuFr1aXed2x1GKjiGgzULLEMlsTJE7paHbLCOcGvc+m4+EtqUqliRBFgRrG+5UcLCdHP/4VjKdqVdzhtmvboZA9lVrcSxLB46THjno42tpA0PJeiVqAAzN69dD6f2WTjWNfIjmNATN7Lm7XJqr4PL+IcZ7wluV7LEwTOhHJTcJxpdTgyTMAydedvKU3j+GDcQ2BAJcPdpO3QKnw8wajdWzoPMf906Ms6Xs9UHfOE/M0xtMEHnawXVgENaRPyltiCNTr1hcNwSp+/pOA3M6DURZdJwxzxVqh5Ia58s3EG41vyEeSywbHDifED5HQjnz6q4QqPDqvjgGxBsZnnutXu19PxHeM8WdfmQ06f61Qp2MO10Lu+TEeBMiTIrGVGVbs5UV8iXIp8qMqWKIMiMinyoypYohyIyKfKjKgogyJHU5kHQ2VjKjIgPJ+1fZp2HeXU2udRNw6Ccn8rzt5E6q72R48HA0qzgC0eFzrZm7jNzC9A4pwxmIpPpVAcrhFjBB2IPMLxTi2Bq4PEGm+zmHMxwsHNPyvHkeXUL5vkYdLtcHvw5dSp8nsNCsCzwua67S0zIkGR4vRa2GrZpAkEQ6HC3vodrg8l5/2a4myuzMAG1G+FwGoncTPhK6fA42q1wg03ECwd4SRvOW0RFgNvK/mT9noN8H5SRHiIkXBsUOGkX1HO/5LOwmOkOz03UiHDUCCLXhpIjzsrtDENdOkA2IO15/U7rYscWa22BHoU6L8vFsbXE9ErDa15B62Q03tO3L/ALqkGGRHT81Up8Oy4upiM/8AmMYxzC2DLRZ2ab2i0BY3bbMG0STUbh87xXNH5miBlBHI+ISbTHlOZhcNSjPwvG1nVRDvh69Rv70TdoY4MAPp6jVaRDY7Tdmn1XirhcudzmOqsJDW1Cwy2o0ugB9oPMHnMr2gwdVmJpV24V2KaKDqFRgY2oJD8wlrgfxG8bKxisBjKhbUoYpuHmmA+g+m1zA9sz4w1xjTdZXCcfxOsHOYcG8U6jqLw8PY/M03Ih7WqkDD8YwtOoC/h9bDVJyNd3HdgF0CIa7/AIpeNMPEKvcUMoZQzOfXIPhc9sd0CNnEXHJs7K/X7SYxuIq0KGFNYUwxzu7rFpy1GAzlymbyLclawPGqtWo5lXB4micpdmewBhIAEB1pcemyAb2c4hnBovb3VagO7dTFg0NIylnNsR9Dum8IMY7GscAQ80awBAcPFTDSYcNZaVnDtdw99RlSpmZVDSwPdTrBwGmUmmSHC51lbbBQJOKY4QaYpmoKg7otaSRaLOBcRqOiAuumTPLzn1WTxJlswte+2u/Lcc1o4TiFOrJpPa8CBLHNcBJG7TrdV8do6OXXbb2WZK0E6PLO2LDmaTs9vO4MCxOousSm+Kp2kDzuLfrqun7a0fC5w3GbUDS8+ei5F7oeDzH9CuSKbmCqQ9pmcrmkZvQ/kV2lwWlojkQQRJ3gT5LgcK/Qjn9uthqu6ZUBYCRcgHnqAuc9iom4XVArMBtLg27R/EY/Ndt/hzY+Yrz01MpDg42IO/X8l6HSqRB53Xq8aUqaRxnGN7jKdIN2J80K6MS1C6tyb3KlFLYzcqMinyohe2zw0QZEuRTQlypYIMiMinypcqWKK+RLkU+VGVLBBkR3asZUZUsFfu1g9sOy7cbRy2bVZLqT+R3Y4/hO/Kx2XTZUZVJU1TKm07R86YWvVwlcyC19NxY9jpEwbtdG3n0K9S4Lj6Vem2ow67HVptLTv9fNT/tB7G/FsNag0DEMFxp3zQPlP842PpyjyrgPGH4WpInKfDUZcHrGzh/ZfLzYnFnvx5FJHthIIdDiCGzBImRN+ZV+tw0saIuc2ZxBIkxBlcth6ja7GvputGYO2Ld2ldRQ4wO6yvu8ACdQbi55FZjJPk2Ssw0RInpfXysR9UwOAvLoiLGdNyCJClo45rtQHAH2PqmVGtA8BJBmTq7pK0FuZHHX4gFlXCPL+7d+9oNABqsIBMAgkkXEDY+S5jH8V4ZXDm16DqFX+Wn3bw/mQ05HXizmz0Xd06LnnUc+f1t+vZOLa0xLrTBzBw8tTPoqpBozOybaxwlI1w7OZjNZ+S+Umb6XvzCpdnW5cRj6Y1GINWLf+IM036roQ127S7eZGseZlRUmAPc5rGtc7L3ju7DXPyiBmcR4rQLyraJTOY4rh6juIgU65wpfhmvzhjXyadRzMpDnCNRdavCsDiab5rYwYinEZe6bTfMiCC1o891a4hwShio+IpsqQCG+KpTIBM5Ya4A3vcKnS7E4Ok5r2U3sc05hlqnLIMiQ4GR6q2hRj8ExuMpitRw+GbiKVOvVpkOq02Qc7jApvBMEEbFA4M8YWq2oKVAvxIrMoVKrW08oNqLngwC7xRfYC23RYXCspvqvZJNV5qPBLS0OgCWgtBi2l9dVJxDCsr0zTqTlduyA5hDg5r2+YISyHIZqbK1I1cM/htUOjOxpfh6zY+TMHAC8HMAQLzNiuj7m5J95nUnf1+qoVuB4lzTSqY1lSg4tzTRPeQ1wIjYOtYlx9Vdx1bJAGggCNAIG+2ikmkrZUrOK7VYY5TckAOtINnb+hlcQ51qZ6faF6V2gp5xMTaIkXzSRcrzKq0gEH+Fzh7OXJFL9F1o6/ku54S8OoMJBHhi0jS21lwDHLt+y5BoiNiRcjeD/AFXPItiIs1wDaY3vl+siea7zhrs1GkZnwN+wXBVHBwlpBF26zfzldp2VqZsMydWlzfZ0j6EL0+G/ya+jjn4s0ciFNCF9E8tjCEieSmqkBKhBCAJRKSE4NQgJQgNTg1AJCVLlSwoBEBLCRCiry39p3Yq78ZhWm/ir0x0vWYP9w9ea9SQVicVJUzUJuLtHz52W7QHDPyuJ7pxv/KfxDy5j9H0w08zc7MrgRmnwkERqBvYFZHbD9mxdU7zh7WgO+eiXZQ0/ipk2Df5dtuQr8L7OcUoMDG02PaLgOqM8M6tHiFvJfOnhmnsj2xyxa5NPv5kAuabCRp5WGkeXP3s0uI1Wkw4GLgkEHz/L2WYeF8S/9IzqypSH3qKWjw7HjXCD/wC1n/6WPjn6ZrXH2jUZxar8xcT7gXi+nUXUlXi9WR4nXInYRrayp06WOaI+EJHLvWpwGLH/AJE+lQSOiaJ+mNcfZoN426Lh7ra2CmdxBpGrhIcb3Ee9ll97it8HVHR4P0hSCtXi+FrD/wBrStJSXQ1L2X6GOE/KQNCRlNgNMpCf8W3NIMEwTZwBtEEbaDaFlPxeIGmFrdO5Y78pVR3Eng3weLFtsO6PoFbfaFo3n4sHRxEQYIbuNnRbQ2lRtxjREumdgQ07k2Ig/wBlhN4kJ8VDEj/4Ko/JI7FNNjTq5eTqVb6iFBZus4kCT4vDcmQGunXYmdeSbWqB1za8zaeW1ljVMRQEZWGPNlWOha5lt9yoXYyjuA2/J0W6pfsDuLOzNIkEu1FjFhby8rea80xjSH1QfxfcLuK+Jw9/3wnkXBp8lyHFizM4tc0zycDMc1EUrUTIBvz/AF9V1vZCr4Xi4u06c7ahcdhXeEdPtK6bsfVh7gCPl8+YIupNENyjhW0muAduSJBFiLC425rrOwdUFlZgMw5r/wDU2P8AgsDEVyREg35nkefRa3YavFeoz8TJ1bq0jl/1FXxnU0znlVxZ2WVKnkoX1TxFUoAUmVKAtEGhqWE5KoBuVLCVCASEqEiFFQhCgBJCVCASEJUKkBCEKFBCEIAQlhLCASEJYRCAISpEkoAJRKEiAWUJQ1EIDzb9o2BAxDahA/eMFyJu3wn6ZV55xjBgumNthGi9c/aXR/c0X8qhZ/qaT/wXmfEGyAV87MtM2e3E7ijLwmFtGkR7LR4A/JWE7nLpOuiZgROYHa4J5HZK0ZKgOsO6Cx2XFs6HV1Kg3/EOW6v9mX5MZS8yW7btI/ossk3sNWn5h/RPwdQ06zHhp8L2u1GxB/JZxunZJK0eswhCF9g8BGlSJVoyCEIQAhCFCgkSoQCJUIVAISJUICEIQAhCFCghCEAJwKalQDkJkpQUA5NTkQhRqEsIhCCBOSBKgOc/aBTnBPP4X03e7sv/ACXllQSz9cuS9h7V0M+CxIif3TnDqzxD/avFajHBwcIga3+nmF4PKX5HrwfxI8K2H+nrbZWqxseubkeX2lQMdBk7Gbaq0ac5iJIIiDb9aleU7G1mzDMCYc1puBrtvy+6dVveRJ2jy6+SThbg6jTi0eE3O0hPcBoD5a/3U7Kem8HrZ6FF3Om2esQfqhUOx9WcK0fgc5n1kf7kL6+N3FM8ElUmaYcnShC6GBZQlQgBCEKAEIQgESFyEIBM6M6EIBc6MyEIBcyQuSoQDe8TgUIQColCEAJQhCFFRKEKAEJEIBQE4IQgIsZTz06jT/ExzfdpC8HJnLYAG8crpULxeX/X/T04OxGvAdJEjUpTiS42sClQvH0dzS4HXPdkRo6Rfl5QtB77THn817+nmhCj5B13YGqS2s06ZmuF51bB+wQhC+ngb0I8mX+T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8" name="Subtitle 2"/>
          <p:cNvSpPr txBox="1">
            <a:spLocks/>
          </p:cNvSpPr>
          <p:nvPr/>
        </p:nvSpPr>
        <p:spPr>
          <a:xfrm>
            <a:off x="755576" y="1268760"/>
            <a:ext cx="8064896" cy="5184576"/>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NZ" sz="3000" dirty="0" smtClean="0"/>
              <a:t>The motion to be voted on in November PUMs:</a:t>
            </a:r>
          </a:p>
          <a:p>
            <a:pPr marL="0" indent="0" algn="ctr">
              <a:buNone/>
            </a:pPr>
            <a:endParaRPr lang="en-NZ" sz="700" dirty="0"/>
          </a:p>
          <a:p>
            <a:pPr marL="0" indent="0">
              <a:lnSpc>
                <a:spcPct val="110000"/>
              </a:lnSpc>
              <a:buNone/>
            </a:pPr>
            <a:r>
              <a:rPr lang="en-NZ" sz="3000" dirty="0"/>
              <a:t>	</a:t>
            </a:r>
            <a:r>
              <a:rPr lang="en-NZ" sz="3000" i="1" dirty="0" smtClean="0"/>
              <a:t>That the variation of 30</a:t>
            </a:r>
            <a:r>
              <a:rPr lang="en-NZ" sz="3000" i="1" baseline="30000" dirty="0" smtClean="0"/>
              <a:t>th</a:t>
            </a:r>
            <a:r>
              <a:rPr lang="en-NZ" sz="3000" i="1" dirty="0" smtClean="0"/>
              <a:t> September 2014 </a:t>
            </a:r>
          </a:p>
          <a:p>
            <a:pPr marL="0" indent="0">
              <a:lnSpc>
                <a:spcPct val="110000"/>
              </a:lnSpc>
              <a:buNone/>
            </a:pPr>
            <a:r>
              <a:rPr lang="en-NZ" sz="3000" i="1" dirty="0"/>
              <a:t>	</a:t>
            </a:r>
            <a:r>
              <a:rPr lang="en-NZ" sz="3000" i="1" dirty="0" smtClean="0"/>
              <a:t>be ratified for inclusion in the Secondary 	Teachers’ Collective Agreement (STCA)</a:t>
            </a:r>
          </a:p>
          <a:p>
            <a:pPr marL="0" indent="0" algn="ctr">
              <a:buNone/>
            </a:pPr>
            <a:endParaRPr lang="en-NZ" sz="3500" dirty="0"/>
          </a:p>
          <a:p>
            <a:pPr marL="0" indent="0">
              <a:buNone/>
            </a:pPr>
            <a:r>
              <a:rPr lang="en-NZ" sz="3000" dirty="0" smtClean="0"/>
              <a:t>A ‘No’ vote would mean the two </a:t>
            </a:r>
            <a:r>
              <a:rPr lang="en-NZ" sz="3000" dirty="0"/>
              <a:t>new roles </a:t>
            </a:r>
            <a:r>
              <a:rPr lang="en-NZ" sz="3000" dirty="0" smtClean="0"/>
              <a:t>will not be covered by the Collective Agreement</a:t>
            </a:r>
          </a:p>
          <a:p>
            <a:pPr marL="514350" indent="-514350">
              <a:buFont typeface="+mj-lt"/>
              <a:buAutoNum type="arabicPeriod"/>
            </a:pPr>
            <a:endParaRPr lang="en-NZ" sz="3000" dirty="0" smtClean="0"/>
          </a:p>
          <a:p>
            <a:pPr marL="0" indent="0">
              <a:buNone/>
            </a:pPr>
            <a:r>
              <a:rPr lang="en-NZ" sz="3000" dirty="0" smtClean="0"/>
              <a:t>It would also be deemed to mean that PPTA members oppose the implementation of the IES policy</a:t>
            </a:r>
            <a:endParaRPr lang="en-NZ" sz="2400" dirty="0" smtClean="0"/>
          </a:p>
          <a:p>
            <a:pPr marL="0" indent="0">
              <a:buNone/>
            </a:pPr>
            <a:endParaRPr lang="en-NZ" sz="2800" dirty="0"/>
          </a:p>
        </p:txBody>
      </p:sp>
      <p:sp>
        <p:nvSpPr>
          <p:cNvPr id="6" name="Isosceles Triangle 5">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980413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287" y="310773"/>
            <a:ext cx="8229600" cy="885979"/>
          </a:xfrm>
        </p:spPr>
        <p:txBody>
          <a:bodyPr/>
          <a:lstStyle/>
          <a:p>
            <a:pPr>
              <a:tabLst>
                <a:tab pos="2239963" algn="l"/>
              </a:tabLst>
            </a:pPr>
            <a:r>
              <a:rPr lang="en-NZ" dirty="0" smtClean="0"/>
              <a:t>What if…</a:t>
            </a:r>
            <a:endParaRPr lang="en-NZ" dirty="0"/>
          </a:p>
        </p:txBody>
      </p:sp>
      <p:sp>
        <p:nvSpPr>
          <p:cNvPr id="5" name="AutoShape 2" descr="data:image/jpeg;base64,/9j/4AAQSkZJRgABAQAAAQABAAD/2wCEAAkGBxQSERIUEBQUFBUUFBQQFRYUFRQVFBQVFBQWFxYUFRQYHCggGBolHBQUIjEhJSkrLi4uFx8zODMsNygtLisBCgoKDg0OGhAQGywkHCQsLCwsLCwsLCwsLCwsLCwsLCwsLCwsLCwsLCwsLCwsLCwsLCwsLCwsLCwsLCwsLCwsLP/AABEIALYBFgMBIgACEQEDEQH/xAAcAAABBQEBAQAAAAAAAAAAAAAAAQIDBAUGBwj/xABBEAABAwIEAwYEAwYFAgcAAAABAAIRAyEEEjFBBVFxBhMiYYGRFDKhsVLB8AcjQmLR4RUzkrLCcvFDRFSCg5PS/8QAGQEBAQEBAQEAAAAAAAAAAAAAAAECAwQF/8QAJREAAgIBBAICAgMAAAAAAAAAAAECEQMSITFBBFETYSJxMkKB/9oADAMBAAIRAxEAPwDtSEicU0qgJSOckJTSqBr68KCjjMx5KPFYZx+UwmYXh7gZJk8houiUaMNuzWARTpQZlLSa6LhPLgNVzNkoKckpkJ7oUoELnFRGupXFUMZVy3C0lZG6L1OslNRZVLGiRdadNwIsko0E7HypGhIxqmZTWCjQJUjaakbTSwhRhoqti6RDSWkyr8pjyiYKFB7oupc6WoE2FSC96nNqqniKkaJjK3NWiWabaqkFRY78XCgq8Tyjmig2NSRvOrJM65xnGATcwrY4iOarxtE1pmpVMqpUaq3xya3HA6poY1IlpUgDKmc8KjVxezbp1JhN3K17FhXxA2E9Fi48moCGh09DZdCGDZEAKxlQas4zD8BeZLiG9dUi6qo2dELt8sjn8SLBTXJSVHVBIsvMjsLCUBQU3HQqwzzVaJY4UwVcoUQq1Mq1TqLLKXmgRommkDsFA+tZSYd8i6hSs5kKGqeStOpSVH3N1bIVwxU+IYYlpIWwKKl+GVUqYas4bC4F9VxiwFifPyWrgsO+m8tJJ06LoqWBaCSGgE6kbqpjG+JdJZdWxzWOh9J6stes4PT21Vyo6GkHpC5UhWTm1lKFlkuSZlB3iQ1EoD6xVZ9VFSqszGYyAtxjZmTonqVxeVkYjiMGAoKVPvDLnQSed/ZWv8LbqXEr0aYx5OOpy4M2tjnSTNlVdjjzWni+HMOjtFj4ihBsu8NLOM9SH0a/ik3WkMSDeFiZU9rnaCei1KCZlTovYjiREtaoqbyR4jCriiSb2VnuWgC8n2SkhbZeo8RFOB8yu4TiZfmLhHIBYb6Ab11ujDuI3hYeOLRtTaZvs4leNFabiJ3WA+NiZR8YWjzXN4r4OiyVydEHoWJQxxIuYQsPGzayI3i9K0qGnqrlNgXnOpGQlaFYFNIaSAiCc1ydkSFqhRxdKnpvVcNTmlQFwvhNY9V8ykaVCltrkraygD00uQFw4iyo1WzJKkUWIY5whkDrP5LSRGVct7KTuLSrWDwgYOZ+inqMVbIZhCaSrrqYVHFvj5blVKw9gNVMfXGibRp7lWKbB5JSIUa2KA1nkquLoCoLHoVocSoB7SN9uqz+GcLfMuMCdOf9l2hSVnKV3Rj/AAxY69v15KXO91hP1uu0Zg26kCUoosboB7KvP9BYfs4qvh6jfuqD3krv8VgRUaRcA6ws1vZ3IZaQY2I/NbhnjW5ieF3sceKam7twHyxtyK7Clh4ddgHnAU76DXagI/I+iLB9nGvwb2j5ZncXULqThqCF1z8Ps1sbCVUf2fqO+Z4gnktRzLsSwvo5h5J3SBdDU7OwPn6WWbX4a9s2noukckHwzlLHNclY17QAPZR21Kn+Df8AhKjfTgwtKujLvsjLuSRPyoWiWdj8OZspe5cNE+jXaSrrarV8t2fRVFJuYagqZglWxUaU0gbFZNDDSTRTClDhzS2QDHAKBzVac0Qqj3ckSAiMySUSlEHhyM6YAlbTJShY7vFLSeq5pFY3E+NFjiyiA4icx1uP4QNz+tlG0uSnVMdZQVsQFx1DjtQmzy4m2VozeosZEcoCtHiZMiQ4A2kZToZHmQRGg1HmopR7Ds2a+KA1KofEXtdZuIeHGz9bwdI2vaEyhjA10FwnSLj7heqPx1szzylO90alTFZdSrFB87rPyNqEE6c/6FXab6dMQLx6qyiq25EZO9+DRpYbcmUOqhpiPVUWY2bK9Rpg+fVc3GuTopXwTUnyE4Muiw0UNfFBuphc6t7G7rkuNcnF6yGY3MfDdWWOJRxoKSY/EAaqq7FNCummDqq1Sk1smyqrsjsnpVREm0XvZQ4fijajnNbNtD+LnCysXUNRzGgw12YjzDQAZ9XN9lQx+IFEhxflINgPmn/pFzb7LjPJvsaR0FavJVPEVHHQKvw/j9HENzf5ZktgixI10VirVIuAHN5tMrrjyRZznaMTEVSCR91UeJWzVxDCPlHtdZtQCbCF9GH6PFP9ldtOULToYkNEQlRyfoKK9kdLEOCf8c7mocqMqulGdbLIxztyVK3iDgqOVLlWXjiaWSRfpcSdN1bpcUBWNlQGrLxRZVmkjoPi5TqVWViMqHSVqYSo0DzXGWKjvDLqLyblVY4sbXTHY8LCgzo8kS6ByTmF06Kg7iQGihxPHS1psJ269FJRcVb4CyRbpEnaHjPdMyt+dw1/A3n15LiqVE1DmGnI6b3nnb+ysV81Q53mSSSTP0UuCoicom+pHT5et9rrwt6nZ2SCvw4VaTqYHhIbndp3hm4n8INvP0We7soaZmjWq0vFECo7KZGsab8l2WHoDKI0yiI8to3CkbhWyTBn5uX2/Na2LTOFfgsczSq2qL/O0ba3ZB9+SrfHYljsz8MNBJpOIsRbwkH7hehdyAQYJ119zKHUG6wdB0AB8uqloulnC0+0jBAe2rSI1mnNxsCyfPZXsN2ipvkNrMJm0nK47RD10lXhzHEyAddQDqPrdZlfsrQeLsF2tJ9+S2m1wzDS7HMxRF2+K42y/wBZWxh+MtaAHtcOkOH5H6Lk3diWtBNJ76fzXY5zbh1vlKbW4NjafyYgvbfw1Ax4MDckZp9Vv5JPkihFcHZN4zSfOR4kbGWx/qATH0BUuTI8rhcL32LpmX0KT7wC0vpnSTJJckpcaAMvo12HXw5X+fzBwJ9lY5miSgmehYfChulk6piA3dcIztGC4RiC28ZauZvT/MEey3MDxR3zFlKqIN2yTbzDiPotrNF7sy4NcG1U4hAtK5vjXaQxlYJuBmd4RoXWGp0XTU+NUoGemRP4QHR1FiF59jMK51SQM0G516eHW35rnmmmqRYxa5KuK4jWNdjS+JDmjIAzdpiRc6H2Vh9Q5eRMEc/5r9SqHE8OWim9wILajRedHHuyY2+fmrb25mA38NwdTvAt+rrzmy1wAF2aALPcRtEtmT7eS3a1IgSJaYBkdBuJ+65/s62XVQNZa+1tyDflDgupggWvDQNv4deXkoikGDplzJJkyRJPmpfh+adgahykG99ugV9hte2y+thm/jR4pwWtlH4cRaUK694CFrXImiJRyJMis5EZF3POV8iMisZEZEBBkS5VPkRkQEGRKApsiXIgIQSE0tU+RGVQEBCy8Qc7jy0F9PzTeJ9oKDXNptqBziY8N2g/zO0VjAmDJEg6y2T6WuvmeTm1ulwj34MWlW+RfhILR7W26cuoWnw/DQwRtnnmb2j1/XJcNRIIcb+M87WMCfpYLTpMEaa2tP1i6862PTVhTow0cwPYgbJTrfcD77J9MxHr1/XRJUItyyqorGufG49Tprf9Qnd3At6eigxbCZy6mBcWPpbmpKRIA2BluWbT5H0WkZY6pSE6XMbeXRZfDuKUqz6lNpIfTJa9rmwZa4glpm4kc1sFxPsFwr+FvfjMccOSK9J7K9PYVG1GAup8pM2PodbXSmS2dhUqNa4Ne5oLicrS/K50AWboTspH0CWgxadLbj+i5PiPFmYhuCrBsOp4plJ7Dqxz2EEQbgS36FV+OYWg3H1e/wARWwzX0qVRr6NQs8R8BzAC/wAvkmkWdi6i2PEy1jY39lWHDaZd4WyLa66G365rL4NQBf8AuuK/EsylvdEUXPB0BzZnOJEk7KxwriT2VX4fGlgqNGdj2gsZVpyYe0EmDr7EbXUGyPEdnaboOSIIcNpgRFt+XoVmV+x9Jo8ALCJuwwb3vFt91oN7Rvcx1VuFr1aXed2x1GKjiGgzULLEMlsTJE7paHbLCOcGvc+m4+EtqUqliRBFgRrG+5UcLCdHP/4VjKdqVdzhtmvboZA9lVrcSxLB46THjno42tpA0PJeiVqAAzN69dD6f2WTjWNfIjmNATN7Lm7XJqr4PL+IcZ7wluV7LEwTOhHJTcJxpdTgyTMAydedvKU3j+GDcQ2BAJcPdpO3QKnw8wajdWzoPMf906Ms6Xs9UHfOE/M0xtMEHnawXVgENaRPyltiCNTr1hcNwSp+/pOA3M6DURZdJwxzxVqh5Ia58s3EG41vyEeSywbHDifED5HQjnz6q4QqPDqvjgGxBsZnnutXu19PxHeM8WdfmQ06f61Qp2MO10Lu+TEeBMiTIrGVGVbs5UV8iXIp8qMqWKIMiMinyoypYohyIyKfKjKgogyJHU5kHQ2VjKjIgPJ+1fZp2HeXU2udRNw6Ccn8rzt5E6q72R48HA0qzgC0eFzrZm7jNzC9A4pwxmIpPpVAcrhFjBB2IPMLxTi2Bq4PEGm+zmHMxwsHNPyvHkeXUL5vkYdLtcHvw5dSp8nsNCsCzwua67S0zIkGR4vRa2GrZpAkEQ6HC3vodrg8l5/2a4myuzMAG1G+FwGoncTPhK6fA42q1wg03ECwd4SRvOW0RFgNvK/mT9noN8H5SRHiIkXBsUOGkX1HO/5LOwmOkOz03UiHDUCCLXhpIjzsrtDENdOkA2IO15/U7rYscWa22BHoU6L8vFsbXE9ErDa15B62Q03tO3L/ALqkGGRHT81Up8Oy4upiM/8AmMYxzC2DLRZ2ab2i0BY3bbMG0STUbh87xXNH5miBlBHI+ISbTHlOZhcNSjPwvG1nVRDvh69Rv70TdoY4MAPp6jVaRDY7Tdmn1XirhcudzmOqsJDW1Cwy2o0ugB9oPMHnMr2gwdVmJpV24V2KaKDqFRgY2oJD8wlrgfxG8bKxisBjKhbUoYpuHmmA+g+m1zA9sz4w1xjTdZXCcfxOsHOYcG8U6jqLw8PY/M03Ih7WqkDD8YwtOoC/h9bDVJyNd3HdgF0CIa7/AIpeNMPEKvcUMoZQzOfXIPhc9sd0CNnEXHJs7K/X7SYxuIq0KGFNYUwxzu7rFpy1GAzlymbyLclawPGqtWo5lXB4micpdmewBhIAEB1pcemyAb2c4hnBovb3VagO7dTFg0NIylnNsR9Dum8IMY7GscAQ80awBAcPFTDSYcNZaVnDtdw99RlSpmZVDSwPdTrBwGmUmmSHC51lbbBQJOKY4QaYpmoKg7otaSRaLOBcRqOiAuumTPLzn1WTxJlswte+2u/Lcc1o4TiFOrJpPa8CBLHNcBJG7TrdV8do6OXXbb2WZK0E6PLO2LDmaTs9vO4MCxOousSm+Kp2kDzuLfrqun7a0fC5w3GbUDS8+ei5F7oeDzH9CuSKbmCqQ9pmcrmkZvQ/kV2lwWlojkQQRJ3gT5LgcK/Qjn9uthqu6ZUBYCRcgHnqAuc9iom4XVArMBtLg27R/EY/Ndt/hzY+Yrz01MpDg42IO/X8l6HSqRB53Xq8aUqaRxnGN7jKdIN2J80K6MS1C6tyb3KlFLYzcqMinyohe2zw0QZEuRTQlypYIMiMinypcqWKK+RLkU+VGVLBBkR3asZUZUsFfu1g9sOy7cbRy2bVZLqT+R3Y4/hO/Kx2XTZUZVJU1TKm07R86YWvVwlcyC19NxY9jpEwbtdG3n0K9S4Lj6Vem2ow67HVptLTv9fNT/tB7G/FsNag0DEMFxp3zQPlP842PpyjyrgPGH4WpInKfDUZcHrGzh/ZfLzYnFnvx5FJHthIIdDiCGzBImRN+ZV+tw0saIuc2ZxBIkxBlcth6ja7GvputGYO2Ld2ldRQ4wO6yvu8ACdQbi55FZjJPk2Ssw0RInpfXysR9UwOAvLoiLGdNyCJClo45rtQHAH2PqmVGtA8BJBmTq7pK0FuZHHX4gFlXCPL+7d+9oNABqsIBMAgkkXEDY+S5jH8V4ZXDm16DqFX+Wn3bw/mQ05HXizmz0Xd06LnnUc+f1t+vZOLa0xLrTBzBw8tTPoqpBozOybaxwlI1w7OZjNZ+S+Umb6XvzCpdnW5cRj6Y1GINWLf+IM036roQ127S7eZGseZlRUmAPc5rGtc7L3ju7DXPyiBmcR4rQLyraJTOY4rh6juIgU65wpfhmvzhjXyadRzMpDnCNRdavCsDiab5rYwYinEZe6bTfMiCC1o891a4hwShio+IpsqQCG+KpTIBM5Ya4A3vcKnS7E4Ok5r2U3sc05hlqnLIMiQ4GR6q2hRj8ExuMpitRw+GbiKVOvVpkOq02Qc7jApvBMEEbFA4M8YWq2oKVAvxIrMoVKrW08oNqLngwC7xRfYC23RYXCspvqvZJNV5qPBLS0OgCWgtBi2l9dVJxDCsr0zTqTlduyA5hDg5r2+YISyHIZqbK1I1cM/htUOjOxpfh6zY+TMHAC8HMAQLzNiuj7m5J95nUnf1+qoVuB4lzTSqY1lSg4tzTRPeQ1wIjYOtYlx9Vdx1bJAGggCNAIG+2ikmkrZUrOK7VYY5TckAOtINnb+hlcQ51qZ6faF6V2gp5xMTaIkXzSRcrzKq0gEH+Fzh7OXJFL9F1o6/ku54S8OoMJBHhi0jS21lwDHLt+y5BoiNiRcjeD/AFXPItiIs1wDaY3vl+siea7zhrs1GkZnwN+wXBVHBwlpBF26zfzldp2VqZsMydWlzfZ0j6EL0+G/ya+jjn4s0ciFNCF9E8tjCEieSmqkBKhBCAJRKSE4NQgJQgNTg1AJCVLlSwoBEBLCRCiry39p3Yq78ZhWm/ir0x0vWYP9w9ea9SQVicVJUzUJuLtHz52W7QHDPyuJ7pxv/KfxDy5j9H0w08zc7MrgRmnwkERqBvYFZHbD9mxdU7zh7WgO+eiXZQ0/ipk2Df5dtuQr8L7OcUoMDG02PaLgOqM8M6tHiFvJfOnhmnsj2xyxa5NPv5kAuabCRp5WGkeXP3s0uI1Wkw4GLgkEHz/L2WYeF8S/9IzqypSH3qKWjw7HjXCD/wC1n/6WPjn6ZrXH2jUZxar8xcT7gXi+nUXUlXi9WR4nXInYRrayp06WOaI+EJHLvWpwGLH/AJE+lQSOiaJ+mNcfZoN426Lh7ra2CmdxBpGrhIcb3Ee9ll97it8HVHR4P0hSCtXi+FrD/wBrStJSXQ1L2X6GOE/KQNCRlNgNMpCf8W3NIMEwTZwBtEEbaDaFlPxeIGmFrdO5Y78pVR3Eng3weLFtsO6PoFbfaFo3n4sHRxEQYIbuNnRbQ2lRtxjREumdgQ07k2Ig/wBlhN4kJ8VDEj/4Ko/JI7FNNjTq5eTqVb6iFBZus4kCT4vDcmQGunXYmdeSbWqB1za8zaeW1ljVMRQEZWGPNlWOha5lt9yoXYyjuA2/J0W6pfsDuLOzNIkEu1FjFhby8rea80xjSH1QfxfcLuK+Jw9/3wnkXBp8lyHFizM4tc0zycDMc1EUrUTIBvz/AF9V1vZCr4Xi4u06c7ahcdhXeEdPtK6bsfVh7gCPl8+YIupNENyjhW0muAduSJBFiLC425rrOwdUFlZgMw5r/wDU2P8AgsDEVyREg35nkefRa3YavFeoz8TJ1bq0jl/1FXxnU0znlVxZ2WVKnkoX1TxFUoAUmVKAtEGhqWE5KoBuVLCVCASEqEiFFQhCgBJCVCASEJUKkBCEKFBCEIAQlhLCASEJYRCAISpEkoAJRKEiAWUJQ1EIDzb9o2BAxDahA/eMFyJu3wn6ZV55xjBgumNthGi9c/aXR/c0X8qhZ/qaT/wXmfEGyAV87MtM2e3E7ijLwmFtGkR7LR4A/JWE7nLpOuiZgROYHa4J5HZK0ZKgOsO6Cx2XFs6HV1Kg3/EOW6v9mX5MZS8yW7btI/ossk3sNWn5h/RPwdQ06zHhp8L2u1GxB/JZxunZJK0eswhCF9g8BGlSJVoyCEIQAhCFCgkSoQCJUIVAISJUICEIQAhCFCghCEAJwKalQDkJkpQUA5NTkQhRqEsIhCCBOSBKgOc/aBTnBPP4X03e7sv/ACXllQSz9cuS9h7V0M+CxIif3TnDqzxD/avFajHBwcIga3+nmF4PKX5HrwfxI8K2H+nrbZWqxseubkeX2lQMdBk7Gbaq0ac5iJIIiDb9aleU7G1mzDMCYc1puBrtvy+6dVveRJ2jy6+SThbg6jTi0eE3O0hPcBoD5a/3U7Kem8HrZ6FF3Om2esQfqhUOx9WcK0fgc5n1kf7kL6+N3FM8ElUmaYcnShC6GBZQlQgBCEKAEIQgESFyEIBM6M6EIBc6MyEIBcyQuSoQDe8TgUIQColCEAJQhCFFRKEKAEJEIBQE4IQgIsZTz06jT/ExzfdpC8HJnLYAG8crpULxeX/X/T04OxGvAdJEjUpTiS42sClQvH0dzS4HXPdkRo6Rfl5QtB77THn817+nmhCj5B13YGqS2s06ZmuF51bB+wQhC+ngb0I8mX+T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8" name="Subtitle 2"/>
          <p:cNvSpPr txBox="1">
            <a:spLocks/>
          </p:cNvSpPr>
          <p:nvPr/>
        </p:nvSpPr>
        <p:spPr>
          <a:xfrm>
            <a:off x="539552" y="1124744"/>
            <a:ext cx="8280920" cy="5472608"/>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NZ" sz="3000" dirty="0" smtClean="0"/>
              <a:t>… </a:t>
            </a:r>
            <a:r>
              <a:rPr lang="en-NZ" sz="3300" dirty="0" smtClean="0"/>
              <a:t>NZEI does not vary their collective agreement?</a:t>
            </a:r>
          </a:p>
          <a:p>
            <a:pPr marL="0" indent="0">
              <a:buNone/>
            </a:pPr>
            <a:endParaRPr lang="en-NZ" sz="3300" dirty="0" smtClean="0"/>
          </a:p>
          <a:p>
            <a:pPr lvl="1"/>
            <a:r>
              <a:rPr lang="en-NZ" sz="3100" dirty="0" smtClean="0"/>
              <a:t>IES will be rolled </a:t>
            </a:r>
            <a:r>
              <a:rPr lang="en-NZ" sz="3100" dirty="0"/>
              <a:t>out </a:t>
            </a:r>
            <a:r>
              <a:rPr lang="en-NZ" sz="3100" dirty="0" smtClean="0"/>
              <a:t>regardless by </a:t>
            </a:r>
            <a:r>
              <a:rPr lang="en-NZ" sz="3100" dirty="0"/>
              <a:t>the National Government </a:t>
            </a:r>
            <a:endParaRPr lang="en-NZ" sz="3100" dirty="0" smtClean="0"/>
          </a:p>
          <a:p>
            <a:pPr marL="457200" lvl="1" indent="0">
              <a:buNone/>
            </a:pPr>
            <a:endParaRPr lang="en-NZ" sz="2300" dirty="0" smtClean="0"/>
          </a:p>
          <a:p>
            <a:pPr lvl="1"/>
            <a:r>
              <a:rPr lang="en-NZ" sz="3100" dirty="0" smtClean="0"/>
              <a:t>It would be progressed in primary schools that join CoS using individual agreements or extra-contractual payments</a:t>
            </a:r>
          </a:p>
          <a:p>
            <a:pPr lvl="1"/>
            <a:endParaRPr lang="en-NZ" sz="2300" dirty="0" smtClean="0"/>
          </a:p>
          <a:p>
            <a:pPr lvl="1"/>
            <a:r>
              <a:rPr lang="en-NZ" sz="3100" dirty="0" smtClean="0"/>
              <a:t>It is likely to form part of the Government’s claim in the primary collective agreement round in 2015</a:t>
            </a:r>
          </a:p>
          <a:p>
            <a:pPr lvl="1"/>
            <a:endParaRPr lang="en-NZ" sz="2300" dirty="0"/>
          </a:p>
          <a:p>
            <a:pPr lvl="1"/>
            <a:r>
              <a:rPr lang="en-NZ" sz="3100" dirty="0" smtClean="0"/>
              <a:t>Individual primary boards would need to be persuaded by NZEI members not to participate until the Government is changed</a:t>
            </a:r>
          </a:p>
          <a:p>
            <a:pPr lvl="1"/>
            <a:endParaRPr lang="en-NZ" sz="2300" dirty="0"/>
          </a:p>
          <a:p>
            <a:pPr lvl="1"/>
            <a:r>
              <a:rPr lang="en-NZ" sz="3100" dirty="0" smtClean="0"/>
              <a:t>Secondary-only CoS could form in the interim</a:t>
            </a:r>
          </a:p>
          <a:p>
            <a:pPr marL="0" indent="0">
              <a:buNone/>
            </a:pPr>
            <a:endParaRPr lang="en-NZ" sz="2800" dirty="0"/>
          </a:p>
        </p:txBody>
      </p:sp>
      <p:sp>
        <p:nvSpPr>
          <p:cNvPr id="6" name="Isosceles Triangle 5">
            <a:hlinkClick r:id="rId3"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656824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55576" y="1268760"/>
            <a:ext cx="7848872" cy="5184576"/>
          </a:xfrm>
        </p:spPr>
        <p:txBody>
          <a:bodyPr>
            <a:normAutofit lnSpcReduction="10000"/>
          </a:bodyPr>
          <a:lstStyle/>
          <a:p>
            <a:pPr marL="342900" indent="-342900" algn="l">
              <a:buFont typeface="Arial" panose="020B0604020202020204" pitchFamily="34" charset="0"/>
              <a:buChar char="•"/>
            </a:pPr>
            <a:r>
              <a:rPr lang="en-NZ" sz="2400" dirty="0" smtClean="0">
                <a:solidFill>
                  <a:schemeClr val="tx1"/>
                </a:solidFill>
              </a:rPr>
              <a:t>A variation to a Collective Agreement is:</a:t>
            </a:r>
          </a:p>
          <a:p>
            <a:pPr marL="701675" lvl="1" indent="-342900" algn="l">
              <a:buFont typeface="Arial" panose="020B0604020202020204" pitchFamily="34" charset="0"/>
              <a:buChar char="•"/>
            </a:pPr>
            <a:r>
              <a:rPr lang="en-NZ" sz="2400" dirty="0" smtClean="0">
                <a:solidFill>
                  <a:schemeClr val="tx1"/>
                </a:solidFill>
              </a:rPr>
              <a:t>a way to deal with a particular </a:t>
            </a:r>
            <a:r>
              <a:rPr lang="en-NZ" sz="2400" dirty="0">
                <a:solidFill>
                  <a:schemeClr val="tx1"/>
                </a:solidFill>
              </a:rPr>
              <a:t>issue </a:t>
            </a:r>
            <a:r>
              <a:rPr lang="en-NZ" sz="2400" dirty="0" smtClean="0">
                <a:solidFill>
                  <a:schemeClr val="tx1"/>
                </a:solidFill>
              </a:rPr>
              <a:t>arising</a:t>
            </a:r>
          </a:p>
          <a:p>
            <a:pPr marL="719138" algn="l"/>
            <a:r>
              <a:rPr lang="en-NZ" sz="2400" dirty="0" smtClean="0">
                <a:solidFill>
                  <a:schemeClr val="tx1"/>
                </a:solidFill>
              </a:rPr>
              <a:t>during the term </a:t>
            </a:r>
            <a:r>
              <a:rPr lang="en-NZ" sz="2400" dirty="0">
                <a:solidFill>
                  <a:schemeClr val="tx1"/>
                </a:solidFill>
              </a:rPr>
              <a:t>of </a:t>
            </a:r>
            <a:r>
              <a:rPr lang="en-NZ" sz="2400" dirty="0" smtClean="0">
                <a:solidFill>
                  <a:schemeClr val="tx1"/>
                </a:solidFill>
              </a:rPr>
              <a:t>an agreement</a:t>
            </a:r>
          </a:p>
          <a:p>
            <a:pPr marL="701675" indent="-342900" algn="l">
              <a:buFont typeface="Arial" panose="020B0604020202020204" pitchFamily="34" charset="0"/>
              <a:buChar char="•"/>
            </a:pPr>
            <a:r>
              <a:rPr lang="en-NZ" sz="2400" dirty="0" smtClean="0">
                <a:solidFill>
                  <a:schemeClr val="tx1"/>
                </a:solidFill>
              </a:rPr>
              <a:t>conducted like the main CA negotiations </a:t>
            </a:r>
          </a:p>
          <a:p>
            <a:pPr marL="703262" indent="-342900" algn="l">
              <a:buFont typeface="Arial" panose="020B0604020202020204" pitchFamily="34" charset="0"/>
              <a:buChar char="•"/>
            </a:pPr>
            <a:r>
              <a:rPr lang="en-NZ" sz="2400" dirty="0">
                <a:solidFill>
                  <a:schemeClr val="tx1"/>
                </a:solidFill>
              </a:rPr>
              <a:t>bargained between the union and the Ministry </a:t>
            </a:r>
          </a:p>
          <a:p>
            <a:pPr marL="360363" indent="-360363" algn="l">
              <a:buFont typeface="Arial" panose="020B0604020202020204" pitchFamily="34" charset="0"/>
              <a:buChar char="•"/>
            </a:pPr>
            <a:endParaRPr lang="en-NZ" sz="1000" dirty="0">
              <a:solidFill>
                <a:schemeClr val="tx1"/>
              </a:solidFill>
            </a:endParaRPr>
          </a:p>
          <a:p>
            <a:pPr marL="342900" indent="-342900" algn="l">
              <a:buFont typeface="Arial" panose="020B0604020202020204" pitchFamily="34" charset="0"/>
              <a:buChar char="•"/>
            </a:pPr>
            <a:r>
              <a:rPr lang="en-NZ" sz="2400" dirty="0" smtClean="0">
                <a:solidFill>
                  <a:schemeClr val="tx1"/>
                </a:solidFill>
              </a:rPr>
              <a:t>Any provisional agreement (settlement) reached must go to members to vote on</a:t>
            </a:r>
          </a:p>
          <a:p>
            <a:pPr marL="342900" indent="-342900" algn="l">
              <a:buFont typeface="Arial" panose="020B0604020202020204" pitchFamily="34" charset="0"/>
              <a:buChar char="•"/>
            </a:pPr>
            <a:endParaRPr lang="en-NZ" sz="1600" dirty="0" smtClean="0">
              <a:solidFill>
                <a:schemeClr val="tx1"/>
              </a:solidFill>
            </a:endParaRPr>
          </a:p>
          <a:p>
            <a:pPr marL="342900" indent="-342900" algn="l">
              <a:buFont typeface="Arial" panose="020B0604020202020204" pitchFamily="34" charset="0"/>
              <a:buChar char="•"/>
            </a:pPr>
            <a:r>
              <a:rPr lang="en-NZ" sz="2400" dirty="0" smtClean="0">
                <a:solidFill>
                  <a:schemeClr val="tx1"/>
                </a:solidFill>
              </a:rPr>
              <a:t>If members vote for (</a:t>
            </a:r>
            <a:r>
              <a:rPr lang="en-NZ" sz="2400" dirty="0">
                <a:solidFill>
                  <a:schemeClr val="tx1"/>
                </a:solidFill>
              </a:rPr>
              <a:t>ratify</a:t>
            </a:r>
            <a:r>
              <a:rPr lang="en-NZ" sz="2400" dirty="0" smtClean="0">
                <a:solidFill>
                  <a:schemeClr val="tx1"/>
                </a:solidFill>
              </a:rPr>
              <a:t>) the new provisions, they are added to the CA</a:t>
            </a:r>
          </a:p>
          <a:p>
            <a:pPr marL="342900" indent="-342900" algn="l">
              <a:buFont typeface="Arial" panose="020B0604020202020204" pitchFamily="34" charset="0"/>
              <a:buChar char="•"/>
            </a:pPr>
            <a:endParaRPr lang="en-NZ" sz="1600" dirty="0" smtClean="0">
              <a:solidFill>
                <a:schemeClr val="tx1"/>
              </a:solidFill>
            </a:endParaRPr>
          </a:p>
          <a:p>
            <a:pPr marL="342900" indent="-342900" algn="l">
              <a:buFont typeface="Arial" panose="020B0604020202020204" pitchFamily="34" charset="0"/>
              <a:buChar char="•"/>
            </a:pPr>
            <a:r>
              <a:rPr lang="en-NZ" sz="2400" dirty="0" smtClean="0">
                <a:solidFill>
                  <a:schemeClr val="tx1"/>
                </a:solidFill>
              </a:rPr>
              <a:t>If members vote against </a:t>
            </a:r>
            <a:r>
              <a:rPr lang="en-NZ" sz="2400" dirty="0">
                <a:solidFill>
                  <a:schemeClr val="tx1"/>
                </a:solidFill>
              </a:rPr>
              <a:t>(</a:t>
            </a:r>
            <a:r>
              <a:rPr lang="en-NZ" sz="2400" dirty="0" smtClean="0">
                <a:solidFill>
                  <a:schemeClr val="tx1"/>
                </a:solidFill>
              </a:rPr>
              <a:t>non-ratification) we return to bargaining or cease participation in the process</a:t>
            </a:r>
          </a:p>
          <a:p>
            <a:pPr marL="457200" indent="-457200" algn="l">
              <a:buFont typeface="Arial" panose="020B0604020202020204" pitchFamily="34" charset="0"/>
              <a:buChar char="•"/>
            </a:pPr>
            <a:endParaRPr lang="en-NZ" sz="2400" dirty="0">
              <a:solidFill>
                <a:schemeClr val="tx1"/>
              </a:solidFill>
            </a:endParaRPr>
          </a:p>
          <a:p>
            <a:pPr marL="457200" indent="-457200" algn="l">
              <a:buFont typeface="Arial" panose="020B0604020202020204" pitchFamily="34" charset="0"/>
              <a:buChar char="•"/>
            </a:pPr>
            <a:endParaRPr lang="en-NZ" sz="2800" dirty="0">
              <a:solidFill>
                <a:schemeClr val="tx1"/>
              </a:solidFill>
            </a:endParaRPr>
          </a:p>
        </p:txBody>
      </p:sp>
      <p:sp>
        <p:nvSpPr>
          <p:cNvPr id="7" name="Title 1"/>
          <p:cNvSpPr txBox="1">
            <a:spLocks/>
          </p:cNvSpPr>
          <p:nvPr/>
        </p:nvSpPr>
        <p:spPr>
          <a:xfrm>
            <a:off x="467544" y="260648"/>
            <a:ext cx="82296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dirty="0" smtClean="0"/>
              <a:t>What is a variation?</a:t>
            </a:r>
            <a:endParaRPr lang="en-NZ"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188640"/>
            <a:ext cx="1676872" cy="2353212"/>
          </a:xfrm>
          <a:prstGeom prst="rect">
            <a:avLst/>
          </a:prstGeom>
        </p:spPr>
      </p:pic>
      <p:sp>
        <p:nvSpPr>
          <p:cNvPr id="5" name="Isosceles Triangle 4">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040755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26959" y="1268760"/>
            <a:ext cx="8229600" cy="5111608"/>
          </a:xfrm>
        </p:spPr>
        <p:txBody>
          <a:bodyPr>
            <a:normAutofit lnSpcReduction="10000"/>
          </a:bodyPr>
          <a:lstStyle/>
          <a:p>
            <a:endParaRPr lang="en-NZ" sz="1200" dirty="0"/>
          </a:p>
          <a:p>
            <a:pPr marL="0" indent="0">
              <a:buNone/>
            </a:pPr>
            <a:r>
              <a:rPr lang="en-NZ" sz="2200" dirty="0" smtClean="0"/>
              <a:t>Communities of Schools will start operating in 2015</a:t>
            </a:r>
          </a:p>
          <a:p>
            <a:pPr marL="0" indent="0">
              <a:buNone/>
            </a:pPr>
            <a:r>
              <a:rPr lang="en-NZ" sz="2200" dirty="0" smtClean="0"/>
              <a:t>They will have access to:</a:t>
            </a:r>
            <a:endParaRPr lang="en-NZ" sz="2200" dirty="0"/>
          </a:p>
          <a:p>
            <a:pPr marL="444500" indent="-444500"/>
            <a:r>
              <a:rPr lang="en-NZ" sz="2200" dirty="0" smtClean="0"/>
              <a:t>Resourcing </a:t>
            </a:r>
            <a:r>
              <a:rPr lang="en-NZ" sz="2200" dirty="0"/>
              <a:t>for the </a:t>
            </a:r>
            <a:r>
              <a:rPr lang="en-NZ" sz="2200" dirty="0" smtClean="0"/>
              <a:t>three new </a:t>
            </a:r>
            <a:r>
              <a:rPr lang="en-NZ" sz="2200" dirty="0"/>
              <a:t>roles (time, pay, travel and support funding)</a:t>
            </a:r>
          </a:p>
          <a:p>
            <a:pPr marL="444500" indent="-444500"/>
            <a:r>
              <a:rPr lang="en-NZ" sz="2200" dirty="0"/>
              <a:t>Higher duties payments if taking on duties transferred by those in roles</a:t>
            </a:r>
          </a:p>
          <a:p>
            <a:pPr marL="444500" indent="-444500"/>
            <a:r>
              <a:rPr lang="en-NZ" sz="2200" dirty="0"/>
              <a:t>Teacher inquiry </a:t>
            </a:r>
            <a:r>
              <a:rPr lang="en-NZ" sz="2000" dirty="0"/>
              <a:t>time for others to work with those in new roles</a:t>
            </a:r>
          </a:p>
          <a:p>
            <a:pPr marL="228600" indent="-228600">
              <a:buFont typeface="Arial" pitchFamily="34" charset="0"/>
              <a:buAutoNum type="arabicPeriod" startAt="3"/>
            </a:pPr>
            <a:endParaRPr lang="en-NZ" sz="1200" dirty="0"/>
          </a:p>
          <a:p>
            <a:pPr marL="0" indent="0">
              <a:buNone/>
            </a:pPr>
            <a:r>
              <a:rPr lang="en-NZ" sz="2200" dirty="0" smtClean="0"/>
              <a:t>The key purpose of the STCA variation is to secure the terms and conditions of employment for the two new teacher roles in the collective agreement</a:t>
            </a:r>
          </a:p>
          <a:p>
            <a:pPr marL="0" indent="0">
              <a:buNone/>
            </a:pPr>
            <a:endParaRPr lang="en-NZ" sz="2400" dirty="0"/>
          </a:p>
          <a:p>
            <a:pPr marL="0" indent="0">
              <a:buNone/>
            </a:pPr>
            <a:r>
              <a:rPr lang="en-NZ" sz="2000" i="1" dirty="0" smtClean="0"/>
              <a:t>NB. The CoS Leadership position is subject to inclusion in the principals’ collective by a separate ratification process</a:t>
            </a:r>
            <a:endParaRPr lang="en-NZ" sz="2000" i="1" dirty="0"/>
          </a:p>
          <a:p>
            <a:pPr marL="514350" indent="-514350">
              <a:buFont typeface="+mj-lt"/>
              <a:buAutoNum type="arabicPeriod"/>
            </a:pPr>
            <a:endParaRPr lang="en-NZ" sz="900" dirty="0"/>
          </a:p>
          <a:p>
            <a:pPr marL="514350" indent="-514350">
              <a:buFont typeface="+mj-lt"/>
              <a:buAutoNum type="arabicPeriod"/>
            </a:pPr>
            <a:endParaRPr lang="en-NZ" sz="900" dirty="0"/>
          </a:p>
          <a:p>
            <a:pPr marL="446088" indent="-446088"/>
            <a:endParaRPr lang="en-NZ" sz="1200" dirty="0" smtClean="0"/>
          </a:p>
          <a:p>
            <a:pPr marL="446088" indent="-446088"/>
            <a:endParaRPr lang="en-NZ" dirty="0"/>
          </a:p>
        </p:txBody>
      </p:sp>
      <p:sp>
        <p:nvSpPr>
          <p:cNvPr id="2" name="Title 1"/>
          <p:cNvSpPr>
            <a:spLocks noGrp="1"/>
          </p:cNvSpPr>
          <p:nvPr>
            <p:ph type="title"/>
          </p:nvPr>
        </p:nvSpPr>
        <p:spPr>
          <a:xfrm>
            <a:off x="557155" y="188640"/>
            <a:ext cx="8229600" cy="1143000"/>
          </a:xfrm>
        </p:spPr>
        <p:txBody>
          <a:bodyPr/>
          <a:lstStyle/>
          <a:p>
            <a:r>
              <a:rPr lang="en-NZ" dirty="0" smtClean="0"/>
              <a:t>Purpose of this STCA variation</a:t>
            </a:r>
            <a:endParaRPr lang="en-NZ"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280" y="1124744"/>
            <a:ext cx="1361969" cy="1006953"/>
          </a:xfrm>
          <a:prstGeom prst="rect">
            <a:avLst/>
          </a:prstGeom>
        </p:spPr>
      </p:pic>
      <p:sp>
        <p:nvSpPr>
          <p:cNvPr id="8" name="Isosceles Triangle 7">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376168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     Quick timeline</a:t>
            </a:r>
            <a:endParaRPr lang="en-NZ" dirty="0"/>
          </a:p>
        </p:txBody>
      </p:sp>
      <p:sp>
        <p:nvSpPr>
          <p:cNvPr id="3" name="Content Placeholder 2"/>
          <p:cNvSpPr>
            <a:spLocks noGrp="1"/>
          </p:cNvSpPr>
          <p:nvPr>
            <p:ph idx="1"/>
          </p:nvPr>
        </p:nvSpPr>
        <p:spPr>
          <a:xfrm>
            <a:off x="457200" y="1196752"/>
            <a:ext cx="8229600" cy="5256584"/>
          </a:xfrm>
        </p:spPr>
        <p:txBody>
          <a:bodyPr>
            <a:noAutofit/>
          </a:bodyPr>
          <a:lstStyle/>
          <a:p>
            <a:r>
              <a:rPr lang="en-NZ" sz="1600" b="1" dirty="0" smtClean="0">
                <a:solidFill>
                  <a:srgbClr val="FF0000"/>
                </a:solidFill>
              </a:rPr>
              <a:t>January</a:t>
            </a:r>
            <a:r>
              <a:rPr lang="en-NZ" sz="1600" dirty="0" smtClean="0"/>
              <a:t> 		-  IES announced as budget initiative</a:t>
            </a:r>
          </a:p>
          <a:p>
            <a:r>
              <a:rPr lang="en-NZ" sz="1600" b="1" dirty="0" smtClean="0">
                <a:solidFill>
                  <a:srgbClr val="FF0000"/>
                </a:solidFill>
              </a:rPr>
              <a:t>February</a:t>
            </a:r>
            <a:r>
              <a:rPr lang="en-NZ" sz="1600" dirty="0" smtClean="0"/>
              <a:t> 		-  PPTA rejects details but agrees to work to change</a:t>
            </a:r>
          </a:p>
          <a:p>
            <a:r>
              <a:rPr lang="en-NZ" sz="1600" b="1" dirty="0" smtClean="0">
                <a:solidFill>
                  <a:srgbClr val="FF0000"/>
                </a:solidFill>
              </a:rPr>
              <a:t>February </a:t>
            </a:r>
            <a:r>
              <a:rPr lang="en-NZ" sz="1600" b="1" dirty="0">
                <a:solidFill>
                  <a:srgbClr val="FF0000"/>
                </a:solidFill>
              </a:rPr>
              <a:t>to </a:t>
            </a:r>
            <a:r>
              <a:rPr lang="en-NZ" sz="1600" b="1" dirty="0" smtClean="0">
                <a:solidFill>
                  <a:srgbClr val="FF0000"/>
                </a:solidFill>
              </a:rPr>
              <a:t>June</a:t>
            </a:r>
            <a:r>
              <a:rPr lang="en-NZ" sz="1600" b="1" dirty="0" smtClean="0"/>
              <a:t> </a:t>
            </a:r>
            <a:r>
              <a:rPr lang="en-NZ" sz="1600" dirty="0" smtClean="0"/>
              <a:t>		-  PPTA engaged in </a:t>
            </a:r>
          </a:p>
          <a:p>
            <a:pPr marL="3228975" lvl="7" indent="-360363"/>
            <a:r>
              <a:rPr lang="en-NZ" sz="1600" dirty="0" smtClean="0"/>
              <a:t>Focussed membership consultation</a:t>
            </a:r>
            <a:endParaRPr lang="en-NZ" sz="1600" dirty="0"/>
          </a:p>
          <a:p>
            <a:pPr marL="3228975" lvl="7" indent="-360363"/>
            <a:r>
              <a:rPr lang="en-NZ" sz="1600" dirty="0" smtClean="0"/>
              <a:t>Making changes in working party/</a:t>
            </a:r>
            <a:r>
              <a:rPr lang="en-NZ" sz="1600" dirty="0" err="1" smtClean="0"/>
              <a:t>workstreams</a:t>
            </a:r>
            <a:endParaRPr lang="en-NZ" sz="1600" dirty="0" smtClean="0"/>
          </a:p>
          <a:p>
            <a:r>
              <a:rPr lang="en-NZ" sz="1600" b="1" dirty="0" smtClean="0">
                <a:solidFill>
                  <a:srgbClr val="FF0000"/>
                </a:solidFill>
              </a:rPr>
              <a:t>April </a:t>
            </a:r>
            <a:r>
              <a:rPr lang="en-NZ" sz="1600" b="1" dirty="0">
                <a:solidFill>
                  <a:srgbClr val="FF0000"/>
                </a:solidFill>
              </a:rPr>
              <a:t>30 </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Working Party Report to Cabinet</a:t>
            </a:r>
            <a:endParaRPr lang="en-NZ" sz="1600" dirty="0" smtClean="0">
              <a:solidFill>
                <a:srgbClr val="FF0000"/>
              </a:solidFill>
            </a:endParaRPr>
          </a:p>
          <a:p>
            <a:r>
              <a:rPr lang="en-NZ" sz="1600" dirty="0" smtClean="0">
                <a:solidFill>
                  <a:srgbClr val="FF0000"/>
                </a:solidFill>
              </a:rPr>
              <a:t>May 15		</a:t>
            </a:r>
            <a:r>
              <a:rPr lang="en-NZ" sz="1600" dirty="0" smtClean="0"/>
              <a:t>-</a:t>
            </a:r>
            <a:r>
              <a:rPr lang="en-NZ" sz="1600" dirty="0" smtClean="0">
                <a:solidFill>
                  <a:srgbClr val="FF0000"/>
                </a:solidFill>
              </a:rPr>
              <a:t>  </a:t>
            </a:r>
            <a:r>
              <a:rPr lang="en-NZ" sz="1600" dirty="0" smtClean="0"/>
              <a:t>Budget – policy and funding established</a:t>
            </a:r>
            <a:endParaRPr lang="en-NZ" sz="1600" dirty="0" smtClean="0">
              <a:solidFill>
                <a:srgbClr val="FF0000"/>
              </a:solidFill>
            </a:endParaRPr>
          </a:p>
          <a:p>
            <a:r>
              <a:rPr lang="en-NZ" sz="1600" b="1" dirty="0" smtClean="0">
                <a:solidFill>
                  <a:srgbClr val="FF0000"/>
                </a:solidFill>
              </a:rPr>
              <a:t>June</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Cabinet agrees changes, MoE makes variation offer</a:t>
            </a:r>
            <a:r>
              <a:rPr lang="en-NZ" sz="1600" dirty="0" smtClean="0">
                <a:solidFill>
                  <a:srgbClr val="FF0000"/>
                </a:solidFill>
              </a:rPr>
              <a:t> </a:t>
            </a:r>
          </a:p>
          <a:p>
            <a:r>
              <a:rPr lang="en-NZ" sz="1600" b="1" dirty="0" smtClean="0">
                <a:solidFill>
                  <a:srgbClr val="FF0000"/>
                </a:solidFill>
              </a:rPr>
              <a:t>June to September </a:t>
            </a:r>
            <a:r>
              <a:rPr lang="en-NZ" sz="1600" dirty="0"/>
              <a:t>	- </a:t>
            </a:r>
            <a:r>
              <a:rPr lang="en-NZ" sz="1600" dirty="0" smtClean="0"/>
              <a:t> PPTA </a:t>
            </a:r>
            <a:r>
              <a:rPr lang="en-NZ" sz="1600" dirty="0"/>
              <a:t>engaged in </a:t>
            </a:r>
          </a:p>
          <a:p>
            <a:pPr marL="3228975" lvl="7" indent="-268288"/>
            <a:r>
              <a:rPr lang="en-NZ" sz="1600" dirty="0" smtClean="0"/>
              <a:t>Wider membership information processes</a:t>
            </a:r>
            <a:endParaRPr lang="en-NZ" sz="1600" dirty="0"/>
          </a:p>
          <a:p>
            <a:pPr marL="3228975" lvl="7" indent="-268288"/>
            <a:r>
              <a:rPr lang="en-NZ" sz="1600" dirty="0"/>
              <a:t>Making changes in </a:t>
            </a:r>
            <a:r>
              <a:rPr lang="en-NZ" sz="1600" dirty="0" err="1" smtClean="0"/>
              <a:t>workstreams</a:t>
            </a:r>
            <a:r>
              <a:rPr lang="en-NZ" sz="1600" dirty="0" smtClean="0"/>
              <a:t>/variation negotiations</a:t>
            </a:r>
            <a:endParaRPr lang="en-NZ" sz="1600" dirty="0"/>
          </a:p>
          <a:p>
            <a:r>
              <a:rPr lang="en-NZ" sz="1600" b="1" dirty="0" smtClean="0">
                <a:solidFill>
                  <a:srgbClr val="FF0000"/>
                </a:solidFill>
              </a:rPr>
              <a:t>August 22 </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Provisional agreement on final core components of new roles</a:t>
            </a:r>
            <a:endParaRPr lang="en-NZ" sz="1600" dirty="0" smtClean="0">
              <a:solidFill>
                <a:srgbClr val="FF0000"/>
              </a:solidFill>
            </a:endParaRPr>
          </a:p>
          <a:p>
            <a:r>
              <a:rPr lang="en-NZ" sz="1600" b="1" dirty="0" smtClean="0">
                <a:solidFill>
                  <a:srgbClr val="FF0000"/>
                </a:solidFill>
              </a:rPr>
              <a:t>August-September </a:t>
            </a:r>
            <a:r>
              <a:rPr lang="en-NZ" sz="1600" dirty="0" smtClean="0">
                <a:solidFill>
                  <a:srgbClr val="FF0000"/>
                </a:solidFill>
              </a:rPr>
              <a:t>	</a:t>
            </a:r>
            <a:r>
              <a:rPr lang="en-NZ" sz="1600" dirty="0" smtClean="0"/>
              <a:t>-  Finalising details, agreed guidelines, terms of settlement</a:t>
            </a:r>
          </a:p>
          <a:p>
            <a:r>
              <a:rPr lang="en-NZ" sz="1600" b="1" dirty="0" smtClean="0">
                <a:solidFill>
                  <a:srgbClr val="FF0000"/>
                </a:solidFill>
              </a:rPr>
              <a:t>September 20</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General election results in no change in policy priority</a:t>
            </a:r>
            <a:endParaRPr lang="en-NZ" sz="1600" dirty="0" smtClean="0">
              <a:solidFill>
                <a:srgbClr val="FF0000"/>
              </a:solidFill>
            </a:endParaRPr>
          </a:p>
          <a:p>
            <a:r>
              <a:rPr lang="en-NZ" sz="1600" b="1" dirty="0" smtClean="0">
                <a:solidFill>
                  <a:srgbClr val="FF0000"/>
                </a:solidFill>
              </a:rPr>
              <a:t>September 30 </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Settlement of proposed variation</a:t>
            </a:r>
          </a:p>
          <a:p>
            <a:r>
              <a:rPr lang="en-NZ" sz="1600" b="1" dirty="0" smtClean="0">
                <a:solidFill>
                  <a:srgbClr val="FF0000"/>
                </a:solidFill>
              </a:rPr>
              <a:t>September 29-October 2</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PPTA </a:t>
            </a:r>
            <a:r>
              <a:rPr lang="en-NZ" sz="1600" dirty="0"/>
              <a:t>A</a:t>
            </a:r>
            <a:r>
              <a:rPr lang="en-NZ" sz="1600" dirty="0" smtClean="0"/>
              <a:t>nnual Conference. Executive endorse settlement</a:t>
            </a:r>
          </a:p>
          <a:p>
            <a:r>
              <a:rPr lang="en-NZ" sz="1600" b="1" dirty="0" smtClean="0">
                <a:solidFill>
                  <a:srgbClr val="FF0000"/>
                </a:solidFill>
              </a:rPr>
              <a:t>October-November</a:t>
            </a:r>
            <a:r>
              <a:rPr lang="en-NZ" sz="1600" dirty="0" smtClean="0">
                <a:solidFill>
                  <a:srgbClr val="FF0000"/>
                </a:solidFill>
              </a:rPr>
              <a:t>	</a:t>
            </a:r>
            <a:r>
              <a:rPr lang="en-NZ" sz="1600" dirty="0" smtClean="0"/>
              <a:t>-  Information to members, regional meetings, branch meetings</a:t>
            </a:r>
            <a:endParaRPr lang="en-NZ" sz="1600" dirty="0" smtClean="0">
              <a:solidFill>
                <a:srgbClr val="FF0000"/>
              </a:solidFill>
            </a:endParaRPr>
          </a:p>
          <a:p>
            <a:r>
              <a:rPr lang="en-NZ" sz="1600" b="1" dirty="0">
                <a:solidFill>
                  <a:srgbClr val="FF0000"/>
                </a:solidFill>
              </a:rPr>
              <a:t>November </a:t>
            </a:r>
            <a:r>
              <a:rPr lang="en-NZ" sz="1600" b="1" dirty="0" smtClean="0">
                <a:solidFill>
                  <a:srgbClr val="FF0000"/>
                </a:solidFill>
              </a:rPr>
              <a:t>10-20 	</a:t>
            </a:r>
            <a:r>
              <a:rPr lang="en-NZ" sz="1600" dirty="0" smtClean="0">
                <a:solidFill>
                  <a:srgbClr val="FF0000"/>
                </a:solidFill>
              </a:rPr>
              <a:t>	</a:t>
            </a:r>
            <a:r>
              <a:rPr lang="en-NZ" sz="1600" dirty="0" smtClean="0"/>
              <a:t>-</a:t>
            </a:r>
            <a:r>
              <a:rPr lang="en-NZ" sz="1600" dirty="0" smtClean="0">
                <a:solidFill>
                  <a:srgbClr val="FF0000"/>
                </a:solidFill>
              </a:rPr>
              <a:t>  </a:t>
            </a:r>
            <a:r>
              <a:rPr lang="en-NZ" sz="1600" dirty="0" smtClean="0"/>
              <a:t>Membership vote to ratify/reject</a:t>
            </a:r>
          </a:p>
          <a:p>
            <a:endParaRPr lang="en-NZ" sz="1600" dirty="0">
              <a:solidFill>
                <a:srgbClr val="FF0000"/>
              </a:solidFill>
            </a:endParaRP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1560" y="332656"/>
            <a:ext cx="864096" cy="711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Isosceles Triangle 6">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154418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NZ" dirty="0" smtClean="0"/>
              <a:t>PPTA policy</a:t>
            </a:r>
            <a:endParaRPr lang="en-NZ" dirty="0"/>
          </a:p>
        </p:txBody>
      </p:sp>
      <p:sp>
        <p:nvSpPr>
          <p:cNvPr id="3" name="Rectangle 2"/>
          <p:cNvSpPr/>
          <p:nvPr/>
        </p:nvSpPr>
        <p:spPr>
          <a:xfrm>
            <a:off x="450202" y="982594"/>
            <a:ext cx="8280920" cy="5793894"/>
          </a:xfrm>
          <a:prstGeom prst="rect">
            <a:avLst/>
          </a:prstGeom>
        </p:spPr>
        <p:txBody>
          <a:bodyPr wrap="square">
            <a:spAutoFit/>
          </a:bodyPr>
          <a:lstStyle/>
          <a:p>
            <a:pPr>
              <a:tabLst>
                <a:tab pos="0" algn="l"/>
              </a:tabLst>
            </a:pPr>
            <a:r>
              <a:rPr lang="en-NZ" sz="2800" dirty="0" smtClean="0"/>
              <a:t>Executive has worked from established policy:</a:t>
            </a:r>
          </a:p>
          <a:p>
            <a:pPr>
              <a:tabLst>
                <a:tab pos="0" algn="l"/>
              </a:tabLst>
            </a:pPr>
            <a:r>
              <a:rPr lang="en-NZ" sz="1050" dirty="0" smtClean="0"/>
              <a:t>	</a:t>
            </a:r>
          </a:p>
          <a:p>
            <a:pPr>
              <a:tabLst>
                <a:tab pos="0" algn="l"/>
              </a:tabLst>
            </a:pPr>
            <a:r>
              <a:rPr lang="en-NZ" sz="2400" dirty="0" smtClean="0"/>
              <a:t>Conference policy:</a:t>
            </a:r>
          </a:p>
          <a:p>
            <a:pPr marL="1257300" lvl="2" indent="-342900">
              <a:buFont typeface="Arial" pitchFamily="34" charset="0"/>
              <a:buChar char="•"/>
              <a:tabLst>
                <a:tab pos="0" algn="l"/>
              </a:tabLst>
            </a:pPr>
            <a:r>
              <a:rPr lang="en-NZ" sz="2000" dirty="0"/>
              <a:t>Career Pathways (</a:t>
            </a:r>
            <a:r>
              <a:rPr lang="en-NZ" sz="2000" dirty="0" smtClean="0"/>
              <a:t>2005)</a:t>
            </a:r>
          </a:p>
          <a:p>
            <a:pPr marL="1257300" lvl="2" indent="-342900">
              <a:buFont typeface="Arial" pitchFamily="34" charset="0"/>
              <a:buChar char="•"/>
              <a:tabLst>
                <a:tab pos="0" algn="l"/>
              </a:tabLst>
            </a:pPr>
            <a:r>
              <a:rPr lang="en-NZ" sz="2000" dirty="0"/>
              <a:t>Shared Vision Statement </a:t>
            </a:r>
            <a:r>
              <a:rPr lang="en-NZ" sz="2000" dirty="0" smtClean="0"/>
              <a:t> </a:t>
            </a:r>
            <a:r>
              <a:rPr lang="en-NZ" sz="2000" dirty="0"/>
              <a:t>(</a:t>
            </a:r>
            <a:r>
              <a:rPr lang="en-NZ" sz="2000" dirty="0" smtClean="0"/>
              <a:t>2005)</a:t>
            </a:r>
            <a:endParaRPr lang="en-NZ" sz="2000" dirty="0"/>
          </a:p>
          <a:p>
            <a:pPr marL="1257300" lvl="2" indent="-342900">
              <a:buFont typeface="Arial" pitchFamily="34" charset="0"/>
              <a:buChar char="•"/>
              <a:tabLst>
                <a:tab pos="0" algn="l"/>
              </a:tabLst>
            </a:pPr>
            <a:r>
              <a:rPr lang="en-NZ" sz="2000" dirty="0" smtClean="0"/>
              <a:t>Qualifications </a:t>
            </a:r>
            <a:r>
              <a:rPr lang="en-NZ" sz="2000" dirty="0"/>
              <a:t>Pathways </a:t>
            </a:r>
            <a:r>
              <a:rPr lang="en-NZ" sz="2000" dirty="0" smtClean="0"/>
              <a:t> </a:t>
            </a:r>
            <a:r>
              <a:rPr lang="en-NZ" sz="2000" dirty="0"/>
              <a:t>(</a:t>
            </a:r>
            <a:r>
              <a:rPr lang="en-NZ" sz="2000" dirty="0" smtClean="0"/>
              <a:t>2007)</a:t>
            </a:r>
            <a:r>
              <a:rPr lang="en-NZ" sz="2000" dirty="0"/>
              <a:t> </a:t>
            </a:r>
            <a:endParaRPr lang="en-NZ" sz="2000" dirty="0" smtClean="0"/>
          </a:p>
          <a:p>
            <a:pPr marL="1257300" lvl="2" indent="-342900">
              <a:buFont typeface="Arial" pitchFamily="34" charset="0"/>
              <a:buChar char="•"/>
              <a:tabLst>
                <a:tab pos="0" algn="l"/>
              </a:tabLst>
            </a:pPr>
            <a:r>
              <a:rPr lang="en-NZ" sz="2000" dirty="0"/>
              <a:t>Concerns about Tomorrow’s Schools </a:t>
            </a:r>
            <a:r>
              <a:rPr lang="en-NZ" sz="2000" dirty="0" smtClean="0"/>
              <a:t>(2008)</a:t>
            </a:r>
          </a:p>
          <a:p>
            <a:pPr marL="1257300" lvl="2" indent="-342900">
              <a:buFont typeface="Arial" pitchFamily="34" charset="0"/>
              <a:buChar char="•"/>
              <a:tabLst>
                <a:tab pos="0" algn="l"/>
              </a:tabLst>
            </a:pPr>
            <a:r>
              <a:rPr lang="en-NZ" sz="2000" dirty="0" smtClean="0"/>
              <a:t>Mentoring (2009) </a:t>
            </a:r>
            <a:endParaRPr lang="en-NZ" sz="2000" dirty="0"/>
          </a:p>
          <a:p>
            <a:pPr marL="1257300" lvl="2" indent="-342900">
              <a:buFont typeface="Arial" pitchFamily="34" charset="0"/>
              <a:buChar char="•"/>
              <a:tabLst>
                <a:tab pos="0" algn="l"/>
              </a:tabLst>
            </a:pPr>
            <a:endParaRPr lang="en-NZ" sz="1100" dirty="0" smtClean="0"/>
          </a:p>
          <a:p>
            <a:pPr marL="342900" indent="-342900">
              <a:buFont typeface="Arial" pitchFamily="34" charset="0"/>
              <a:buChar char="•"/>
              <a:tabLst>
                <a:tab pos="0" algn="l"/>
              </a:tabLst>
            </a:pPr>
            <a:r>
              <a:rPr lang="en-NZ" sz="2400" dirty="0" smtClean="0"/>
              <a:t>Previous work endorsed by members:</a:t>
            </a:r>
          </a:p>
          <a:p>
            <a:pPr marL="1257300" lvl="2" indent="-342900">
              <a:buFont typeface="Arial" pitchFamily="34" charset="0"/>
              <a:buChar char="•"/>
              <a:tabLst>
                <a:tab pos="0" algn="l"/>
              </a:tabLst>
            </a:pPr>
            <a:r>
              <a:rPr lang="en-NZ" sz="2000" dirty="0" smtClean="0"/>
              <a:t>Ministerial </a:t>
            </a:r>
            <a:r>
              <a:rPr lang="en-NZ" sz="2000" dirty="0"/>
              <a:t>Taskforce on Secondary Teacher Remuneration (2003</a:t>
            </a:r>
            <a:r>
              <a:rPr lang="en-NZ" sz="2000" dirty="0" smtClean="0"/>
              <a:t>)</a:t>
            </a:r>
          </a:p>
          <a:p>
            <a:pPr marL="1257300" lvl="2" indent="-342900">
              <a:buFont typeface="Arial" pitchFamily="34" charset="0"/>
              <a:buChar char="•"/>
              <a:tabLst>
                <a:tab pos="0" algn="l"/>
              </a:tabLst>
            </a:pPr>
            <a:endParaRPr lang="en-NZ" sz="500" dirty="0"/>
          </a:p>
          <a:p>
            <a:pPr marL="1200150" lvl="2" indent="-285750">
              <a:buFont typeface="Arial" pitchFamily="34" charset="0"/>
              <a:buChar char="•"/>
            </a:pPr>
            <a:r>
              <a:rPr lang="en-NZ" sz="2000" dirty="0" smtClean="0"/>
              <a:t>MTSTR Work streams 2004-7  </a:t>
            </a:r>
          </a:p>
          <a:p>
            <a:pPr marL="1200150" lvl="2" indent="-285750">
              <a:buFont typeface="Arial" pitchFamily="34" charset="0"/>
              <a:buChar char="•"/>
            </a:pPr>
            <a:endParaRPr lang="en-NZ" sz="500" dirty="0"/>
          </a:p>
          <a:p>
            <a:pPr marL="1200150" lvl="2" indent="-285750">
              <a:buFont typeface="Arial" pitchFamily="34" charset="0"/>
              <a:buChar char="•"/>
            </a:pPr>
            <a:r>
              <a:rPr lang="en-NZ" sz="2000" dirty="0"/>
              <a:t>PPTA Guidelines for </a:t>
            </a:r>
            <a:r>
              <a:rPr lang="en-NZ" sz="2000" dirty="0" smtClean="0"/>
              <a:t>introducing SCT role</a:t>
            </a:r>
            <a:endParaRPr lang="en-NZ" sz="500" dirty="0"/>
          </a:p>
          <a:p>
            <a:pPr marL="1200150" lvl="2" indent="-285750">
              <a:buFont typeface="Arial" pitchFamily="34" charset="0"/>
              <a:buChar char="•"/>
            </a:pPr>
            <a:r>
              <a:rPr lang="en-NZ" sz="2000" dirty="0"/>
              <a:t>PPTA </a:t>
            </a:r>
            <a:r>
              <a:rPr lang="en-NZ" sz="2000" dirty="0" smtClean="0"/>
              <a:t>SSAs</a:t>
            </a:r>
          </a:p>
          <a:p>
            <a:pPr marL="1200150" lvl="2" indent="-285750">
              <a:buFont typeface="Arial" pitchFamily="34" charset="0"/>
              <a:buChar char="•"/>
            </a:pPr>
            <a:r>
              <a:rPr lang="en-NZ" sz="2000" dirty="0" smtClean="0"/>
              <a:t>Previous STCA claims endorsed by members</a:t>
            </a:r>
          </a:p>
          <a:p>
            <a:pPr lvl="2"/>
            <a:endParaRPr lang="en-NZ" sz="1000" dirty="0" smtClean="0"/>
          </a:p>
          <a:p>
            <a:r>
              <a:rPr lang="en-NZ" sz="2400" dirty="0" smtClean="0"/>
              <a:t>There was also consultation with groups of members throughout</a:t>
            </a:r>
            <a:endParaRPr lang="en-NZ" sz="2400" dirty="0"/>
          </a:p>
          <a:p>
            <a:pPr marL="457200" indent="-457200">
              <a:buFont typeface="Arial" pitchFamily="34" charset="0"/>
              <a:buChar char="•"/>
            </a:pPr>
            <a:endParaRPr lang="en-NZ" sz="800" dirty="0"/>
          </a:p>
          <a:p>
            <a:pPr marL="457200" indent="-457200">
              <a:buFont typeface="Arial" pitchFamily="34" charset="0"/>
              <a:buChar char="•"/>
            </a:pPr>
            <a:endParaRPr lang="en-NZ" sz="800"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2827" y="116632"/>
            <a:ext cx="1727902" cy="1661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Isosceles Triangle 6">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323527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NZ" dirty="0" smtClean="0">
                <a:latin typeface="+mn-lt"/>
              </a:rPr>
              <a:t>PPTA</a:t>
            </a:r>
            <a:r>
              <a:rPr lang="en-NZ" dirty="0" smtClean="0"/>
              <a:t> bottom lines for variation met</a:t>
            </a:r>
            <a:endParaRPr lang="en-NZ" dirty="0"/>
          </a:p>
        </p:txBody>
      </p:sp>
      <p:sp>
        <p:nvSpPr>
          <p:cNvPr id="3" name="Rectangle 2"/>
          <p:cNvSpPr/>
          <p:nvPr/>
        </p:nvSpPr>
        <p:spPr>
          <a:xfrm>
            <a:off x="965104" y="1124744"/>
            <a:ext cx="7560840" cy="5640006"/>
          </a:xfrm>
          <a:prstGeom prst="rect">
            <a:avLst/>
          </a:prstGeom>
        </p:spPr>
        <p:txBody>
          <a:bodyPr wrap="square">
            <a:spAutoFit/>
          </a:bodyPr>
          <a:lstStyle/>
          <a:p>
            <a:pPr marL="457200" indent="-457200">
              <a:spcAft>
                <a:spcPts val="600"/>
              </a:spcAft>
              <a:buFont typeface="Arial" pitchFamily="34" charset="0"/>
              <a:buChar char="•"/>
            </a:pPr>
            <a:r>
              <a:rPr lang="en-NZ" sz="2800" dirty="0" smtClean="0"/>
              <a:t>Voluntary participation by schools</a:t>
            </a:r>
          </a:p>
          <a:p>
            <a:pPr marL="457200" indent="-457200">
              <a:buFont typeface="Arial" pitchFamily="34" charset="0"/>
              <a:buChar char="•"/>
            </a:pPr>
            <a:r>
              <a:rPr lang="en-NZ" sz="2800" dirty="0" smtClean="0"/>
              <a:t>No </a:t>
            </a:r>
            <a:r>
              <a:rPr lang="en-NZ" sz="2800" dirty="0"/>
              <a:t>performance </a:t>
            </a:r>
            <a:r>
              <a:rPr lang="en-NZ" sz="2800" dirty="0" smtClean="0"/>
              <a:t>pay</a:t>
            </a:r>
          </a:p>
          <a:p>
            <a:pPr marL="457200" indent="-457200">
              <a:buFont typeface="Arial" pitchFamily="34" charset="0"/>
              <a:buChar char="•"/>
            </a:pPr>
            <a:endParaRPr lang="en-NZ" sz="800" dirty="0" smtClean="0"/>
          </a:p>
          <a:p>
            <a:pPr marL="457200" indent="-457200">
              <a:buFont typeface="Arial" pitchFamily="34" charset="0"/>
              <a:buChar char="•"/>
            </a:pPr>
            <a:r>
              <a:rPr lang="en-NZ" sz="2800" dirty="0"/>
              <a:t>Time </a:t>
            </a:r>
            <a:r>
              <a:rPr lang="en-NZ" sz="2800" dirty="0" smtClean="0"/>
              <a:t>allocations for all new roles</a:t>
            </a:r>
            <a:r>
              <a:rPr lang="en-NZ" sz="2800" i="1" dirty="0" smtClean="0"/>
              <a:t>     </a:t>
            </a:r>
            <a:endParaRPr lang="en-NZ" sz="2800" dirty="0" smtClean="0"/>
          </a:p>
          <a:p>
            <a:pPr marL="457200" indent="-457200">
              <a:buFont typeface="Arial" pitchFamily="34" charset="0"/>
              <a:buChar char="•"/>
            </a:pPr>
            <a:endParaRPr lang="en-NZ" sz="800" dirty="0"/>
          </a:p>
          <a:p>
            <a:pPr marL="457200" indent="-457200">
              <a:buFont typeface="Arial" pitchFamily="34" charset="0"/>
              <a:buChar char="•"/>
            </a:pPr>
            <a:r>
              <a:rPr lang="en-NZ" sz="2800" dirty="0" smtClean="0"/>
              <a:t>Relativities with existing roles </a:t>
            </a:r>
          </a:p>
          <a:p>
            <a:pPr marL="457200" indent="-457200">
              <a:buFont typeface="Arial" pitchFamily="34" charset="0"/>
              <a:buChar char="•"/>
            </a:pPr>
            <a:endParaRPr lang="en-NZ" sz="1000" dirty="0" smtClean="0"/>
          </a:p>
          <a:p>
            <a:pPr marL="457200" indent="-457200">
              <a:buFont typeface="Arial" pitchFamily="34" charset="0"/>
              <a:buChar char="•"/>
            </a:pPr>
            <a:r>
              <a:rPr lang="en-NZ" sz="2800" dirty="0"/>
              <a:t>Roles </a:t>
            </a:r>
            <a:r>
              <a:rPr lang="en-NZ" sz="2800" dirty="0" smtClean="0"/>
              <a:t>also open </a:t>
            </a:r>
            <a:r>
              <a:rPr lang="en-NZ" sz="2800" dirty="0"/>
              <a:t>to </a:t>
            </a:r>
            <a:r>
              <a:rPr lang="en-NZ" sz="2800" dirty="0" smtClean="0"/>
              <a:t>unit holders &amp; part timers</a:t>
            </a:r>
            <a:endParaRPr lang="en-NZ" sz="2800" dirty="0"/>
          </a:p>
          <a:p>
            <a:pPr marL="457200" indent="-457200">
              <a:buFont typeface="Arial" pitchFamily="34" charset="0"/>
              <a:buChar char="•"/>
            </a:pPr>
            <a:endParaRPr lang="en-NZ" sz="800" dirty="0"/>
          </a:p>
          <a:p>
            <a:pPr marL="457200" indent="-457200">
              <a:buFont typeface="Arial" pitchFamily="34" charset="0"/>
              <a:buChar char="•"/>
            </a:pPr>
            <a:r>
              <a:rPr lang="en-NZ" sz="2800" dirty="0"/>
              <a:t>Provision of PLD </a:t>
            </a:r>
            <a:r>
              <a:rPr lang="en-NZ" sz="2800" dirty="0" smtClean="0"/>
              <a:t>resourcing for </a:t>
            </a:r>
            <a:r>
              <a:rPr lang="en-NZ" sz="2800" dirty="0"/>
              <a:t>each </a:t>
            </a:r>
            <a:r>
              <a:rPr lang="en-NZ" sz="2800" dirty="0" smtClean="0"/>
              <a:t>role</a:t>
            </a:r>
          </a:p>
          <a:p>
            <a:pPr marL="457200" indent="-457200">
              <a:buFont typeface="Arial" pitchFamily="34" charset="0"/>
              <a:buChar char="•"/>
            </a:pPr>
            <a:endParaRPr lang="en-NZ" sz="800" dirty="0"/>
          </a:p>
          <a:p>
            <a:pPr marL="457200" indent="-457200">
              <a:buFont typeface="Arial" pitchFamily="34" charset="0"/>
              <a:buChar char="•"/>
            </a:pPr>
            <a:r>
              <a:rPr lang="en-NZ" sz="2800" dirty="0" smtClean="0"/>
              <a:t>Time and pay for acting up to release new roles</a:t>
            </a:r>
          </a:p>
          <a:p>
            <a:pPr marL="457200" indent="-457200">
              <a:buFont typeface="Arial" pitchFamily="34" charset="0"/>
              <a:buChar char="•"/>
            </a:pPr>
            <a:endParaRPr lang="en-NZ" sz="1050" dirty="0" smtClean="0"/>
          </a:p>
          <a:p>
            <a:pPr marL="457200" indent="-457200">
              <a:spcAft>
                <a:spcPts val="600"/>
              </a:spcAft>
              <a:buFont typeface="Arial" pitchFamily="34" charset="0"/>
              <a:buChar char="•"/>
            </a:pPr>
            <a:r>
              <a:rPr lang="en-NZ" sz="2800" dirty="0" smtClean="0"/>
              <a:t>Funding </a:t>
            </a:r>
            <a:r>
              <a:rPr lang="en-NZ" sz="2800" dirty="0"/>
              <a:t>for school </a:t>
            </a:r>
            <a:r>
              <a:rPr lang="en-NZ" sz="2800" dirty="0" smtClean="0"/>
              <a:t>costs</a:t>
            </a:r>
          </a:p>
          <a:p>
            <a:pPr marL="457200" indent="-457200">
              <a:spcAft>
                <a:spcPts val="600"/>
              </a:spcAft>
              <a:buFont typeface="Arial" pitchFamily="34" charset="0"/>
              <a:buChar char="•"/>
            </a:pPr>
            <a:r>
              <a:rPr lang="en-NZ" sz="2800" dirty="0" smtClean="0"/>
              <a:t>Secondary-only CoS where genuine reason</a:t>
            </a:r>
          </a:p>
          <a:p>
            <a:pPr marL="457200" indent="-457200">
              <a:spcAft>
                <a:spcPts val="600"/>
              </a:spcAft>
              <a:buFont typeface="Arial" pitchFamily="34" charset="0"/>
              <a:buChar char="•"/>
            </a:pPr>
            <a:r>
              <a:rPr lang="en-NZ" sz="2800" dirty="0" smtClean="0"/>
              <a:t>About collaboration, not more management</a:t>
            </a:r>
            <a:endParaRPr lang="en-NZ" sz="2800" dirty="0"/>
          </a:p>
          <a:p>
            <a:pPr marL="457200" indent="-457200">
              <a:buFont typeface="Arial" pitchFamily="34" charset="0"/>
              <a:buChar char="•"/>
            </a:pPr>
            <a:endParaRPr lang="en-NZ" sz="800" dirty="0"/>
          </a:p>
        </p:txBody>
      </p:sp>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92279" y="908720"/>
            <a:ext cx="1664819" cy="166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sosceles Triangle 4">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064794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74423" y="503468"/>
            <a:ext cx="3456384" cy="1143000"/>
          </a:xfrm>
        </p:spPr>
        <p:txBody>
          <a:bodyPr>
            <a:normAutofit/>
          </a:bodyPr>
          <a:lstStyle/>
          <a:p>
            <a:pPr algn="l"/>
            <a:r>
              <a:rPr lang="en-NZ" dirty="0" smtClean="0"/>
              <a:t>    Aims of </a:t>
            </a:r>
            <a:r>
              <a:rPr lang="en-NZ" dirty="0" smtClean="0">
                <a:solidFill>
                  <a:srgbClr val="FF0000"/>
                </a:solidFill>
              </a:rPr>
              <a:t>IES</a:t>
            </a:r>
            <a:endParaRPr lang="en-NZ" dirty="0">
              <a:solidFill>
                <a:srgbClr val="FF0000"/>
              </a:solidFill>
            </a:endParaRPr>
          </a:p>
        </p:txBody>
      </p:sp>
      <p:sp>
        <p:nvSpPr>
          <p:cNvPr id="5" name="Content Placeholder 4"/>
          <p:cNvSpPr>
            <a:spLocks noGrp="1"/>
          </p:cNvSpPr>
          <p:nvPr>
            <p:ph idx="1"/>
          </p:nvPr>
        </p:nvSpPr>
        <p:spPr>
          <a:xfrm>
            <a:off x="457200" y="1700808"/>
            <a:ext cx="8229600" cy="4680520"/>
          </a:xfrm>
        </p:spPr>
        <p:txBody>
          <a:bodyPr>
            <a:normAutofit/>
          </a:bodyPr>
          <a:lstStyle/>
          <a:p>
            <a:pPr marL="0" indent="0">
              <a:buNone/>
            </a:pPr>
            <a:endParaRPr lang="en-NZ" sz="800" dirty="0" smtClean="0"/>
          </a:p>
          <a:p>
            <a:pPr marL="0" indent="0">
              <a:buNone/>
            </a:pPr>
            <a:endParaRPr lang="en-NZ" sz="800" dirty="0" smtClean="0"/>
          </a:p>
          <a:p>
            <a:pPr marL="0" indent="0">
              <a:buNone/>
            </a:pPr>
            <a:r>
              <a:rPr lang="en-NZ" dirty="0" smtClean="0"/>
              <a:t>Raise student achievement by:</a:t>
            </a:r>
          </a:p>
          <a:p>
            <a:pPr marL="0" indent="0">
              <a:buNone/>
            </a:pPr>
            <a:endParaRPr lang="en-NZ" sz="1600" dirty="0" smtClean="0"/>
          </a:p>
          <a:p>
            <a:pPr marL="720725" lvl="0" indent="-720725"/>
            <a:r>
              <a:rPr lang="en-NZ" sz="2800" dirty="0" smtClean="0"/>
              <a:t>Improving </a:t>
            </a:r>
            <a:r>
              <a:rPr lang="en-NZ" sz="2800" dirty="0"/>
              <a:t>student outcomes</a:t>
            </a:r>
          </a:p>
          <a:p>
            <a:pPr marL="720725" lvl="0" indent="-720725"/>
            <a:r>
              <a:rPr lang="en-NZ" sz="2800" dirty="0" smtClean="0"/>
              <a:t>Encouraging </a:t>
            </a:r>
            <a:r>
              <a:rPr lang="en-NZ" sz="2800" dirty="0"/>
              <a:t>collaboration between schools</a:t>
            </a:r>
          </a:p>
          <a:p>
            <a:pPr marL="720725" indent="-720725"/>
            <a:r>
              <a:rPr lang="en-NZ" sz="2800" dirty="0" smtClean="0"/>
              <a:t>Expanding </a:t>
            </a:r>
            <a:r>
              <a:rPr lang="en-NZ" sz="2800" dirty="0"/>
              <a:t>teacher and principal career pathways</a:t>
            </a:r>
          </a:p>
          <a:p>
            <a:pPr marL="720725" indent="-720725"/>
            <a:r>
              <a:rPr lang="en-NZ" sz="2800" dirty="0" smtClean="0"/>
              <a:t>Encouraging </a:t>
            </a:r>
            <a:r>
              <a:rPr lang="en-NZ" sz="2800" dirty="0"/>
              <a:t>teaching as inquiry</a:t>
            </a:r>
          </a:p>
          <a:p>
            <a:pPr marL="0" indent="0">
              <a:buNone/>
            </a:pPr>
            <a:endParaRPr lang="en-NZ" sz="2400" dirty="0" smtClean="0"/>
          </a:p>
          <a:p>
            <a:pPr marL="0" indent="0">
              <a:buNone/>
            </a:pPr>
            <a:r>
              <a:rPr lang="en-NZ" sz="2400" dirty="0" smtClean="0"/>
              <a:t>Executive approved the aims but rejected the detail of the first Cabinet Paper in February</a:t>
            </a:r>
            <a:endParaRPr lang="en-NZ" sz="2400" dirty="0"/>
          </a:p>
          <a:p>
            <a:endParaRPr lang="en-NZ" sz="3000" dirty="0" smtClean="0"/>
          </a:p>
          <a:p>
            <a:endParaRPr lang="en-N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648"/>
            <a:ext cx="152400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Isosceles Triangle 5">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229332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26958" y="1268760"/>
            <a:ext cx="8287329" cy="5111608"/>
          </a:xfrm>
        </p:spPr>
        <p:txBody>
          <a:bodyPr>
            <a:normAutofit fontScale="55000" lnSpcReduction="20000"/>
          </a:bodyPr>
          <a:lstStyle/>
          <a:p>
            <a:endParaRPr lang="en-NZ" sz="3800" dirty="0" smtClean="0"/>
          </a:p>
          <a:p>
            <a:r>
              <a:rPr lang="en-NZ" sz="3800" dirty="0" smtClean="0"/>
              <a:t>Funding </a:t>
            </a:r>
            <a:r>
              <a:rPr lang="en-NZ" sz="3800" dirty="0"/>
              <a:t>for 250 </a:t>
            </a:r>
            <a:r>
              <a:rPr lang="en-NZ" sz="3800" dirty="0" smtClean="0"/>
              <a:t>Communities </a:t>
            </a:r>
            <a:r>
              <a:rPr lang="en-NZ" sz="3800" dirty="0"/>
              <a:t>of Schools (CoS</a:t>
            </a:r>
            <a:r>
              <a:rPr lang="en-NZ" sz="3800" dirty="0" smtClean="0"/>
              <a:t>)</a:t>
            </a:r>
          </a:p>
          <a:p>
            <a:endParaRPr lang="en-NZ" sz="2200" dirty="0" smtClean="0"/>
          </a:p>
          <a:p>
            <a:r>
              <a:rPr lang="en-NZ" sz="3800" dirty="0" smtClean="0"/>
              <a:t>Schools </a:t>
            </a:r>
            <a:r>
              <a:rPr lang="en-NZ" sz="3800" dirty="0"/>
              <a:t>do not have to take </a:t>
            </a:r>
            <a:r>
              <a:rPr lang="en-NZ" sz="3800" dirty="0" smtClean="0"/>
              <a:t>part, but if </a:t>
            </a:r>
            <a:r>
              <a:rPr lang="en-NZ" sz="3800" dirty="0"/>
              <a:t>they </a:t>
            </a:r>
            <a:r>
              <a:rPr lang="en-NZ" sz="3800" dirty="0" smtClean="0"/>
              <a:t>do they self-select </a:t>
            </a:r>
            <a:r>
              <a:rPr lang="en-NZ" sz="3800" dirty="0"/>
              <a:t>into a </a:t>
            </a:r>
            <a:r>
              <a:rPr lang="en-NZ" sz="3800" dirty="0" smtClean="0"/>
              <a:t>CoS</a:t>
            </a:r>
          </a:p>
          <a:p>
            <a:endParaRPr lang="en-NZ" sz="2200" dirty="0" smtClean="0"/>
          </a:p>
          <a:p>
            <a:r>
              <a:rPr lang="en-NZ" sz="3800" dirty="0" smtClean="0"/>
              <a:t>‘Around 10 schools’ per CoS = 7-13 schools, but smaller if sensible</a:t>
            </a:r>
          </a:p>
          <a:p>
            <a:endParaRPr lang="en-NZ" sz="2500" dirty="0" smtClean="0"/>
          </a:p>
          <a:p>
            <a:r>
              <a:rPr lang="en-NZ" sz="3800" dirty="0" smtClean="0"/>
              <a:t>Most geographically-based and most expected to be cross sector - but may be good reason for alternatives (like e-based CoS</a:t>
            </a:r>
            <a:r>
              <a:rPr lang="en-NZ" sz="3800" dirty="0"/>
              <a:t> </a:t>
            </a:r>
            <a:r>
              <a:rPr lang="en-NZ" sz="3800" dirty="0" smtClean="0"/>
              <a:t>or secondary-only)</a:t>
            </a:r>
          </a:p>
          <a:p>
            <a:endParaRPr lang="en-NZ" sz="2500" dirty="0" smtClean="0"/>
          </a:p>
          <a:p>
            <a:r>
              <a:rPr lang="en-NZ" sz="3800" dirty="0" smtClean="0"/>
              <a:t>They will agree an </a:t>
            </a:r>
            <a:r>
              <a:rPr lang="en-NZ" sz="3800" dirty="0"/>
              <a:t>achievement </a:t>
            </a:r>
            <a:r>
              <a:rPr lang="en-NZ" sz="3800" dirty="0" smtClean="0"/>
              <a:t>plan and common educational targets</a:t>
            </a:r>
          </a:p>
          <a:p>
            <a:endParaRPr lang="en-NZ" sz="2500" dirty="0" smtClean="0"/>
          </a:p>
          <a:p>
            <a:r>
              <a:rPr lang="en-NZ" sz="3800" dirty="0" smtClean="0"/>
              <a:t>Work </a:t>
            </a:r>
            <a:r>
              <a:rPr lang="en-NZ" sz="3800" dirty="0"/>
              <a:t>collaboratively </a:t>
            </a:r>
            <a:r>
              <a:rPr lang="en-NZ" sz="3800" dirty="0" smtClean="0"/>
              <a:t>together but remain autonomous schools</a:t>
            </a:r>
          </a:p>
          <a:p>
            <a:endParaRPr lang="en-NZ" sz="2500" dirty="0" smtClean="0"/>
          </a:p>
          <a:p>
            <a:r>
              <a:rPr lang="en-NZ" sz="3800" dirty="0" smtClean="0"/>
              <a:t>3 year funding phase-in (20-80 CoS in 2015, 150 in 2016, up to 250 in 2017)</a:t>
            </a:r>
          </a:p>
          <a:p>
            <a:pPr marL="514350" indent="-514350">
              <a:buFont typeface="+mj-lt"/>
              <a:buAutoNum type="arabicPeriod"/>
            </a:pPr>
            <a:endParaRPr lang="en-NZ" sz="3800" dirty="0"/>
          </a:p>
          <a:p>
            <a:endParaRPr lang="en-NZ" sz="2600" dirty="0"/>
          </a:p>
          <a:p>
            <a:pPr marL="228600" indent="-228600">
              <a:buFont typeface="Arial" pitchFamily="34" charset="0"/>
              <a:buAutoNum type="arabicPeriod" startAt="3"/>
            </a:pPr>
            <a:endParaRPr lang="en-NZ" sz="2600" dirty="0"/>
          </a:p>
          <a:p>
            <a:pPr marL="228600" lvl="0" indent="-228600">
              <a:buAutoNum type="arabicPeriod" startAt="3"/>
            </a:pPr>
            <a:endParaRPr lang="en-NZ" sz="2600" dirty="0"/>
          </a:p>
          <a:p>
            <a:pPr marL="446088" indent="-446088"/>
            <a:endParaRPr lang="en-NZ" sz="2600" dirty="0"/>
          </a:p>
          <a:p>
            <a:pPr marL="514350" indent="-514350">
              <a:buFont typeface="+mj-lt"/>
              <a:buAutoNum type="arabicPeriod"/>
            </a:pPr>
            <a:endParaRPr lang="en-NZ" sz="2600" dirty="0"/>
          </a:p>
          <a:p>
            <a:pPr marL="514350" indent="-514350">
              <a:buFont typeface="+mj-lt"/>
              <a:buAutoNum type="arabicPeriod"/>
            </a:pPr>
            <a:endParaRPr lang="en-NZ" sz="2600" dirty="0"/>
          </a:p>
          <a:p>
            <a:pPr marL="446088" indent="-446088"/>
            <a:endParaRPr lang="en-NZ" sz="1200" dirty="0" smtClean="0"/>
          </a:p>
          <a:p>
            <a:pPr marL="446088" indent="-446088"/>
            <a:endParaRPr lang="en-NZ" dirty="0"/>
          </a:p>
        </p:txBody>
      </p:sp>
      <p:sp>
        <p:nvSpPr>
          <p:cNvPr id="2" name="Title 1"/>
          <p:cNvSpPr>
            <a:spLocks noGrp="1"/>
          </p:cNvSpPr>
          <p:nvPr>
            <p:ph type="title"/>
          </p:nvPr>
        </p:nvSpPr>
        <p:spPr>
          <a:xfrm>
            <a:off x="557155" y="188640"/>
            <a:ext cx="8229600" cy="1143000"/>
          </a:xfrm>
        </p:spPr>
        <p:txBody>
          <a:bodyPr/>
          <a:lstStyle/>
          <a:p>
            <a:r>
              <a:rPr lang="en-NZ" dirty="0" smtClean="0"/>
              <a:t>Communities of Schools</a:t>
            </a:r>
            <a:endParaRPr lang="en-NZ"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296" y="980728"/>
            <a:ext cx="1459364" cy="1078961"/>
          </a:xfrm>
          <a:prstGeom prst="rect">
            <a:avLst/>
          </a:prstGeom>
        </p:spPr>
      </p:pic>
      <p:sp>
        <p:nvSpPr>
          <p:cNvPr id="7" name="Isosceles Triangle 6">
            <a:hlinkClick r:id="rId4" action="ppaction://hlinksldjump"/>
          </p:cNvPr>
          <p:cNvSpPr/>
          <p:nvPr/>
        </p:nvSpPr>
        <p:spPr>
          <a:xfrm>
            <a:off x="8553128" y="6453336"/>
            <a:ext cx="288032"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835963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6957</TotalTime>
  <Words>2803</Words>
  <Application>Microsoft Office PowerPoint</Application>
  <PresentationFormat>On-screen Show (4:3)</PresentationFormat>
  <Paragraphs>350</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Information for members on term 4 STCA variation</vt:lpstr>
      <vt:lpstr>Contents</vt:lpstr>
      <vt:lpstr>PowerPoint Presentation</vt:lpstr>
      <vt:lpstr>Purpose of this STCA variation</vt:lpstr>
      <vt:lpstr>     Quick timeline</vt:lpstr>
      <vt:lpstr>PPTA policy</vt:lpstr>
      <vt:lpstr>PPTA bottom lines for variation met</vt:lpstr>
      <vt:lpstr>    Aims of IES</vt:lpstr>
      <vt:lpstr>Communities of Schools</vt:lpstr>
      <vt:lpstr>                           CoS (across community) teacher(ACT)   </vt:lpstr>
      <vt:lpstr>                           CoS ACT continued   </vt:lpstr>
      <vt:lpstr>               CoS (within school) teacher (WST) </vt:lpstr>
      <vt:lpstr>CoS WST continued</vt:lpstr>
      <vt:lpstr>CoS Leadership Role (CoSL)</vt:lpstr>
      <vt:lpstr>   CoSL continued  </vt:lpstr>
      <vt:lpstr>   Inquiry time</vt:lpstr>
      <vt:lpstr>Teacher-Led Innovation fund</vt:lpstr>
      <vt:lpstr>Resourcing</vt:lpstr>
      <vt:lpstr>Better way to spend the money?</vt:lpstr>
      <vt:lpstr>Next steps</vt:lpstr>
      <vt:lpstr>PUM motion</vt:lpstr>
      <vt:lpstr>What if…</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Investing in Educational Success</dc:title>
  <dc:subject>IES presentation</dc:subject>
  <dc:creator>PPTA</dc:creator>
  <cp:lastModifiedBy>Linda Paterson</cp:lastModifiedBy>
  <cp:revision>224</cp:revision>
  <cp:lastPrinted>2014-10-09T01:21:26Z</cp:lastPrinted>
  <dcterms:created xsi:type="dcterms:W3CDTF">2014-02-28T01:03:09Z</dcterms:created>
  <dcterms:modified xsi:type="dcterms:W3CDTF">2014-11-12T01:10:10Z</dcterms:modified>
</cp:coreProperties>
</file>